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31" r:id="rId2"/>
    <p:sldId id="313" r:id="rId3"/>
    <p:sldId id="332" r:id="rId4"/>
    <p:sldId id="333" r:id="rId5"/>
    <p:sldId id="301" r:id="rId6"/>
    <p:sldId id="285" r:id="rId7"/>
    <p:sldId id="289" r:id="rId8"/>
    <p:sldId id="292" r:id="rId9"/>
    <p:sldId id="287" r:id="rId10"/>
    <p:sldId id="317" r:id="rId11"/>
    <p:sldId id="319" r:id="rId12"/>
    <p:sldId id="293" r:id="rId13"/>
    <p:sldId id="310" r:id="rId14"/>
    <p:sldId id="309" r:id="rId15"/>
    <p:sldId id="308" r:id="rId16"/>
    <p:sldId id="306" r:id="rId17"/>
    <p:sldId id="288" r:id="rId18"/>
    <p:sldId id="286" r:id="rId19"/>
    <p:sldId id="294" r:id="rId20"/>
    <p:sldId id="302" r:id="rId21"/>
    <p:sldId id="296" r:id="rId22"/>
    <p:sldId id="304" r:id="rId23"/>
    <p:sldId id="295" r:id="rId24"/>
    <p:sldId id="311" r:id="rId25"/>
    <p:sldId id="298" r:id="rId26"/>
    <p:sldId id="320" r:id="rId27"/>
    <p:sldId id="312" r:id="rId28"/>
  </p:sldIdLst>
  <p:sldSz cx="12192000" cy="6858000"/>
  <p:notesSz cx="6797675" cy="9856788"/>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04">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02" autoAdjust="0"/>
  </p:normalViewPr>
  <p:slideViewPr>
    <p:cSldViewPr>
      <p:cViewPr varScale="1">
        <p:scale>
          <a:sx n="86" d="100"/>
          <a:sy n="86" d="100"/>
        </p:scale>
        <p:origin x="1434"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2124" y="-96"/>
      </p:cViewPr>
      <p:guideLst>
        <p:guide orient="horz" pos="3104"/>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95B0446-4A81-BD80-14C4-0DBEC97D3ED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charset="0"/>
              </a:defRPr>
            </a:lvl1pPr>
          </a:lstStyle>
          <a:p>
            <a:pPr>
              <a:defRPr/>
            </a:pPr>
            <a:endParaRPr lang="sv-SE"/>
          </a:p>
        </p:txBody>
      </p:sp>
      <p:sp>
        <p:nvSpPr>
          <p:cNvPr id="27651" name="Rectangle 3">
            <a:extLst>
              <a:ext uri="{FF2B5EF4-FFF2-40B4-BE49-F238E27FC236}">
                <a16:creationId xmlns:a16="http://schemas.microsoft.com/office/drawing/2014/main" id="{371B6772-EF07-0473-5546-A75567FC0ADC}"/>
              </a:ext>
            </a:extLst>
          </p:cNvPr>
          <p:cNvSpPr>
            <a:spLocks noGrp="1" noChangeArrowheads="1"/>
          </p:cNvSpPr>
          <p:nvPr>
            <p:ph type="dt" idx="1"/>
          </p:nvPr>
        </p:nvSpPr>
        <p:spPr bwMode="auto">
          <a:xfrm>
            <a:off x="388620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charset="0"/>
              </a:defRPr>
            </a:lvl1pPr>
          </a:lstStyle>
          <a:p>
            <a:pPr>
              <a:defRPr/>
            </a:pPr>
            <a:endParaRPr lang="sv-SE"/>
          </a:p>
        </p:txBody>
      </p:sp>
      <p:sp>
        <p:nvSpPr>
          <p:cNvPr id="3076" name="Rectangle 4">
            <a:extLst>
              <a:ext uri="{FF2B5EF4-FFF2-40B4-BE49-F238E27FC236}">
                <a16:creationId xmlns:a16="http://schemas.microsoft.com/office/drawing/2014/main" id="{C6712F1C-F40F-EB07-9E5E-5513BB24645C}"/>
              </a:ext>
            </a:extLst>
          </p:cNvPr>
          <p:cNvSpPr>
            <a:spLocks noGrp="1" noRot="1" noChangeAspect="1" noChangeArrowheads="1" noTextEdit="1"/>
          </p:cNvSpPr>
          <p:nvPr>
            <p:ph type="sldImg" idx="2"/>
          </p:nvPr>
        </p:nvSpPr>
        <p:spPr bwMode="auto">
          <a:xfrm>
            <a:off x="139700" y="762000"/>
            <a:ext cx="65024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C05AA8C4-AB0E-6188-695F-D08924571249}"/>
              </a:ext>
            </a:extLst>
          </p:cNvPr>
          <p:cNvSpPr>
            <a:spLocks noGrp="1" noChangeArrowheads="1"/>
          </p:cNvSpPr>
          <p:nvPr>
            <p:ph type="body" sz="quarter" idx="3"/>
          </p:nvPr>
        </p:nvSpPr>
        <p:spPr bwMode="auto">
          <a:xfrm>
            <a:off x="914400" y="46482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27654" name="Rectangle 6">
            <a:extLst>
              <a:ext uri="{FF2B5EF4-FFF2-40B4-BE49-F238E27FC236}">
                <a16:creationId xmlns:a16="http://schemas.microsoft.com/office/drawing/2014/main" id="{DE542928-0E8E-D4AD-B4FC-3ADDBD1C2C2C}"/>
              </a:ext>
            </a:extLst>
          </p:cNvPr>
          <p:cNvSpPr>
            <a:spLocks noGrp="1" noChangeArrowheads="1"/>
          </p:cNvSpPr>
          <p:nvPr>
            <p:ph type="ftr" sz="quarter" idx="4"/>
          </p:nvPr>
        </p:nvSpPr>
        <p:spPr bwMode="auto">
          <a:xfrm>
            <a:off x="0" y="93726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charset="0"/>
              </a:defRPr>
            </a:lvl1pPr>
          </a:lstStyle>
          <a:p>
            <a:pPr>
              <a:defRPr/>
            </a:pPr>
            <a:endParaRPr lang="sv-SE"/>
          </a:p>
        </p:txBody>
      </p:sp>
      <p:sp>
        <p:nvSpPr>
          <p:cNvPr id="27655" name="Rectangle 7">
            <a:extLst>
              <a:ext uri="{FF2B5EF4-FFF2-40B4-BE49-F238E27FC236}">
                <a16:creationId xmlns:a16="http://schemas.microsoft.com/office/drawing/2014/main" id="{EA0CD6F5-B803-1B9A-77A4-ED0AF5099A2E}"/>
              </a:ext>
            </a:extLst>
          </p:cNvPr>
          <p:cNvSpPr>
            <a:spLocks noGrp="1" noChangeArrowheads="1"/>
          </p:cNvSpPr>
          <p:nvPr>
            <p:ph type="sldNum" sz="quarter" idx="5"/>
          </p:nvPr>
        </p:nvSpPr>
        <p:spPr bwMode="auto">
          <a:xfrm>
            <a:off x="3886200" y="9372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5ADCF7CE-CEE6-4F90-BE5E-BC945F893205}"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7B909DC-F621-D737-7C00-4DA1D134E2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A2C3464-CCA9-46F2-BAD7-7A0456F1850A}" type="slidenum">
              <a:rPr lang="sv-SE" altLang="sv-SE" smtClean="0">
                <a:latin typeface="Times New Roman" panose="02020603050405020304" pitchFamily="18" charset="0"/>
              </a:rPr>
              <a:pPr>
                <a:spcBef>
                  <a:spcPct val="0"/>
                </a:spcBef>
              </a:pPr>
              <a:t>2</a:t>
            </a:fld>
            <a:endParaRPr lang="sv-SE" altLang="sv-SE">
              <a:latin typeface="Times New Roman" panose="02020603050405020304" pitchFamily="18" charset="0"/>
            </a:endParaRPr>
          </a:p>
        </p:txBody>
      </p:sp>
      <p:sp>
        <p:nvSpPr>
          <p:cNvPr id="8195" name="Rectangle 2">
            <a:extLst>
              <a:ext uri="{FF2B5EF4-FFF2-40B4-BE49-F238E27FC236}">
                <a16:creationId xmlns:a16="http://schemas.microsoft.com/office/drawing/2014/main" id="{11F8A4F7-3598-3794-DCB6-509B8096C48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29EB176C-4549-297A-5247-FF33880FEE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74333E4-92C2-4934-BCF5-B16A50A714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D4727EE-B6C5-4BD7-9E7E-C09CE38774BE}" type="slidenum">
              <a:rPr lang="sv-SE" altLang="sv-SE" smtClean="0">
                <a:latin typeface="Times New Roman" panose="02020603050405020304" pitchFamily="18" charset="0"/>
              </a:rPr>
              <a:pPr>
                <a:spcBef>
                  <a:spcPct val="0"/>
                </a:spcBef>
              </a:pPr>
              <a:t>13</a:t>
            </a:fld>
            <a:endParaRPr lang="sv-SE" altLang="sv-SE">
              <a:latin typeface="Times New Roman" panose="02020603050405020304" pitchFamily="18" charset="0"/>
            </a:endParaRPr>
          </a:p>
        </p:txBody>
      </p:sp>
      <p:sp>
        <p:nvSpPr>
          <p:cNvPr id="30723" name="Rectangle 2">
            <a:extLst>
              <a:ext uri="{FF2B5EF4-FFF2-40B4-BE49-F238E27FC236}">
                <a16:creationId xmlns:a16="http://schemas.microsoft.com/office/drawing/2014/main" id="{EFEEAFF1-174E-16B7-F9F8-CD876AF79E4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D53F82A9-31A1-B266-7251-9A3406C8E3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9FD3E457-5A90-5B68-2BF0-8F68461A46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79B71B-EFEC-48F0-B090-0FA561B601CD}" type="slidenum">
              <a:rPr lang="sv-SE" altLang="sv-SE" smtClean="0">
                <a:latin typeface="Times New Roman" panose="02020603050405020304" pitchFamily="18" charset="0"/>
              </a:rPr>
              <a:pPr>
                <a:spcBef>
                  <a:spcPct val="0"/>
                </a:spcBef>
              </a:pPr>
              <a:t>14</a:t>
            </a:fld>
            <a:endParaRPr lang="sv-SE" altLang="sv-SE">
              <a:latin typeface="Times New Roman" panose="02020603050405020304" pitchFamily="18" charset="0"/>
            </a:endParaRPr>
          </a:p>
        </p:txBody>
      </p:sp>
      <p:sp>
        <p:nvSpPr>
          <p:cNvPr id="32771" name="Rectangle 2">
            <a:extLst>
              <a:ext uri="{FF2B5EF4-FFF2-40B4-BE49-F238E27FC236}">
                <a16:creationId xmlns:a16="http://schemas.microsoft.com/office/drawing/2014/main" id="{8A43C15A-557A-5AAA-CB1D-DC84432AB7B9}"/>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8F053786-4CAD-D0EC-032B-C09089452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E8A2801-D49A-B5A8-AFF1-C9E8B620AC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898E1DD-3B09-4A49-8C4D-360C1F9A64C1}" type="slidenum">
              <a:rPr lang="sv-SE" altLang="sv-SE" smtClean="0">
                <a:latin typeface="Times New Roman" panose="02020603050405020304" pitchFamily="18" charset="0"/>
              </a:rPr>
              <a:pPr>
                <a:spcBef>
                  <a:spcPct val="0"/>
                </a:spcBef>
              </a:pPr>
              <a:t>15</a:t>
            </a:fld>
            <a:endParaRPr lang="sv-SE" altLang="sv-SE">
              <a:latin typeface="Times New Roman" panose="02020603050405020304" pitchFamily="18" charset="0"/>
            </a:endParaRPr>
          </a:p>
        </p:txBody>
      </p:sp>
      <p:sp>
        <p:nvSpPr>
          <p:cNvPr id="34819" name="Rectangle 2">
            <a:extLst>
              <a:ext uri="{FF2B5EF4-FFF2-40B4-BE49-F238E27FC236}">
                <a16:creationId xmlns:a16="http://schemas.microsoft.com/office/drawing/2014/main" id="{20A332B9-EEF7-622A-C0CF-51120EA85989}"/>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9271285C-1205-D88E-F0A6-B00149727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6ED8791-95A9-5A06-A126-7A0F019CA7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FA7ADFC-191A-4EEE-B8D4-6430EF00396C}" type="slidenum">
              <a:rPr lang="sv-SE" altLang="sv-SE" smtClean="0">
                <a:latin typeface="Times New Roman" panose="02020603050405020304" pitchFamily="18" charset="0"/>
              </a:rPr>
              <a:pPr>
                <a:spcBef>
                  <a:spcPct val="0"/>
                </a:spcBef>
              </a:pPr>
              <a:t>16</a:t>
            </a:fld>
            <a:endParaRPr lang="sv-SE" altLang="sv-SE">
              <a:latin typeface="Times New Roman" panose="02020603050405020304" pitchFamily="18" charset="0"/>
            </a:endParaRPr>
          </a:p>
        </p:txBody>
      </p:sp>
      <p:sp>
        <p:nvSpPr>
          <p:cNvPr id="36867" name="Rectangle 2">
            <a:extLst>
              <a:ext uri="{FF2B5EF4-FFF2-40B4-BE49-F238E27FC236}">
                <a16:creationId xmlns:a16="http://schemas.microsoft.com/office/drawing/2014/main" id="{B29F30DF-C31D-C9CB-72EF-A1F294086D6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AD01CE7-178F-BC17-D2D3-9B2C5B365B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8D7D96E1-86C8-6BC5-DB35-042D883CA9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3478E03-6082-4FEF-9DD4-95EED2FE3E2E}" type="slidenum">
              <a:rPr lang="sv-SE" altLang="sv-SE" smtClean="0">
                <a:latin typeface="Times New Roman" panose="02020603050405020304" pitchFamily="18" charset="0"/>
              </a:rPr>
              <a:pPr>
                <a:spcBef>
                  <a:spcPct val="0"/>
                </a:spcBef>
              </a:pPr>
              <a:t>17</a:t>
            </a:fld>
            <a:endParaRPr lang="sv-SE" altLang="sv-SE">
              <a:latin typeface="Times New Roman" panose="02020603050405020304" pitchFamily="18" charset="0"/>
            </a:endParaRPr>
          </a:p>
        </p:txBody>
      </p:sp>
      <p:sp>
        <p:nvSpPr>
          <p:cNvPr id="38915" name="Rectangle 2">
            <a:extLst>
              <a:ext uri="{FF2B5EF4-FFF2-40B4-BE49-F238E27FC236}">
                <a16:creationId xmlns:a16="http://schemas.microsoft.com/office/drawing/2014/main" id="{E1E837C9-39D5-1051-6A85-B37075B1685F}"/>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EB394DA3-955A-22DC-47B7-4410CC681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8EECFBB-ED4B-6BF6-FCB6-4D55D8FC2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67AC06-30B5-40F9-BE5B-1B032E9E9D97}" type="slidenum">
              <a:rPr lang="sv-SE" altLang="sv-SE" smtClean="0">
                <a:latin typeface="Times New Roman" panose="02020603050405020304" pitchFamily="18" charset="0"/>
              </a:rPr>
              <a:pPr>
                <a:spcBef>
                  <a:spcPct val="0"/>
                </a:spcBef>
              </a:pPr>
              <a:t>18</a:t>
            </a:fld>
            <a:endParaRPr lang="sv-SE" altLang="sv-SE">
              <a:latin typeface="Times New Roman" panose="02020603050405020304" pitchFamily="18" charset="0"/>
            </a:endParaRPr>
          </a:p>
        </p:txBody>
      </p:sp>
      <p:sp>
        <p:nvSpPr>
          <p:cNvPr id="40963" name="Rectangle 2">
            <a:extLst>
              <a:ext uri="{FF2B5EF4-FFF2-40B4-BE49-F238E27FC236}">
                <a16:creationId xmlns:a16="http://schemas.microsoft.com/office/drawing/2014/main" id="{11DE28F4-1A3D-FA5C-DFC3-F34AF97EE361}"/>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4E24B7F-4F68-8A90-8F58-DDE7A20B65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7156B8C-A215-3BE4-9B22-1B8CBF14C1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A4A77F-EE84-46CC-94B6-6BF62CB68DF3}" type="slidenum">
              <a:rPr lang="sv-SE" altLang="sv-SE" smtClean="0">
                <a:latin typeface="Times New Roman" panose="02020603050405020304" pitchFamily="18" charset="0"/>
              </a:rPr>
              <a:pPr>
                <a:spcBef>
                  <a:spcPct val="0"/>
                </a:spcBef>
              </a:pPr>
              <a:t>19</a:t>
            </a:fld>
            <a:endParaRPr lang="sv-SE" altLang="sv-SE">
              <a:latin typeface="Times New Roman" panose="02020603050405020304" pitchFamily="18" charset="0"/>
            </a:endParaRPr>
          </a:p>
        </p:txBody>
      </p:sp>
      <p:sp>
        <p:nvSpPr>
          <p:cNvPr id="43011" name="Rectangle 2">
            <a:extLst>
              <a:ext uri="{FF2B5EF4-FFF2-40B4-BE49-F238E27FC236}">
                <a16:creationId xmlns:a16="http://schemas.microsoft.com/office/drawing/2014/main" id="{9B41556C-227C-0BC3-9139-F8E049799AD7}"/>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F69CD0B-170E-D61C-469F-EEE7F0B36A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883592E-F920-D638-6243-AC44A5E9F0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11BBD96-5AFE-4F47-988F-330763B821D2}" type="slidenum">
              <a:rPr lang="sv-SE" altLang="sv-SE" smtClean="0">
                <a:latin typeface="Times New Roman" panose="02020603050405020304" pitchFamily="18" charset="0"/>
              </a:rPr>
              <a:pPr>
                <a:spcBef>
                  <a:spcPct val="0"/>
                </a:spcBef>
              </a:pPr>
              <a:t>20</a:t>
            </a:fld>
            <a:endParaRPr lang="sv-SE" altLang="sv-SE">
              <a:latin typeface="Times New Roman" panose="02020603050405020304" pitchFamily="18" charset="0"/>
            </a:endParaRPr>
          </a:p>
        </p:txBody>
      </p:sp>
      <p:sp>
        <p:nvSpPr>
          <p:cNvPr id="45059" name="Rectangle 2">
            <a:extLst>
              <a:ext uri="{FF2B5EF4-FFF2-40B4-BE49-F238E27FC236}">
                <a16:creationId xmlns:a16="http://schemas.microsoft.com/office/drawing/2014/main" id="{07E1CB18-93FB-41A0-C462-A4D2D326C9C1}"/>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4B0D3051-AB59-2E4D-C404-D467ED3999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627054B-FEBB-62EE-C25C-411F1B7B15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6807C25-55A2-4461-A305-07C28B36240E}" type="slidenum">
              <a:rPr lang="sv-SE" altLang="sv-SE" smtClean="0">
                <a:latin typeface="Times New Roman" panose="02020603050405020304" pitchFamily="18" charset="0"/>
              </a:rPr>
              <a:pPr>
                <a:spcBef>
                  <a:spcPct val="0"/>
                </a:spcBef>
              </a:pPr>
              <a:t>21</a:t>
            </a:fld>
            <a:endParaRPr lang="sv-SE" altLang="sv-SE">
              <a:latin typeface="Times New Roman" panose="02020603050405020304" pitchFamily="18" charset="0"/>
            </a:endParaRPr>
          </a:p>
        </p:txBody>
      </p:sp>
      <p:sp>
        <p:nvSpPr>
          <p:cNvPr id="47107" name="Rectangle 2">
            <a:extLst>
              <a:ext uri="{FF2B5EF4-FFF2-40B4-BE49-F238E27FC236}">
                <a16:creationId xmlns:a16="http://schemas.microsoft.com/office/drawing/2014/main" id="{76839E89-0E6F-A006-9A08-AE9DE3C3022F}"/>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328CBE39-0D20-69AD-D5B5-4AF118E1E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BBC07995-9F58-C4A1-95BC-F0E9FEBF87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F047AB2-631E-4FE2-9660-4B8053B9CFEC}" type="slidenum">
              <a:rPr lang="sv-SE" altLang="sv-SE" smtClean="0">
                <a:latin typeface="Times New Roman" panose="02020603050405020304" pitchFamily="18" charset="0"/>
              </a:rPr>
              <a:pPr>
                <a:spcBef>
                  <a:spcPct val="0"/>
                </a:spcBef>
              </a:pPr>
              <a:t>22</a:t>
            </a:fld>
            <a:endParaRPr lang="sv-SE" altLang="sv-SE">
              <a:latin typeface="Times New Roman" panose="02020603050405020304" pitchFamily="18" charset="0"/>
            </a:endParaRPr>
          </a:p>
        </p:txBody>
      </p:sp>
      <p:sp>
        <p:nvSpPr>
          <p:cNvPr id="49155" name="Rectangle 2">
            <a:extLst>
              <a:ext uri="{FF2B5EF4-FFF2-40B4-BE49-F238E27FC236}">
                <a16:creationId xmlns:a16="http://schemas.microsoft.com/office/drawing/2014/main" id="{71D6D319-8012-F2DB-2BD6-BDB0796BF0A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78FEA38D-375B-4F5F-4F8F-7992592190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23BD60D1-3A66-33B0-234F-84A124CAB5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E9CE43-43A7-4379-8675-C99BE88535FA}" type="slidenum">
              <a:rPr lang="sv-SE" altLang="sv-SE" smtClean="0">
                <a:latin typeface="Times New Roman" panose="02020603050405020304" pitchFamily="18" charset="0"/>
              </a:rPr>
              <a:pPr>
                <a:spcBef>
                  <a:spcPct val="0"/>
                </a:spcBef>
              </a:pPr>
              <a:t>5</a:t>
            </a:fld>
            <a:endParaRPr lang="sv-SE" altLang="sv-SE">
              <a:latin typeface="Times New Roman" panose="02020603050405020304" pitchFamily="18" charset="0"/>
            </a:endParaRPr>
          </a:p>
        </p:txBody>
      </p:sp>
      <p:sp>
        <p:nvSpPr>
          <p:cNvPr id="10243" name="Rectangle 2">
            <a:extLst>
              <a:ext uri="{FF2B5EF4-FFF2-40B4-BE49-F238E27FC236}">
                <a16:creationId xmlns:a16="http://schemas.microsoft.com/office/drawing/2014/main" id="{D10055E1-A197-6F28-0BB3-3125401A168A}"/>
              </a:ext>
            </a:extLst>
          </p:cNvPr>
          <p:cNvSpPr>
            <a:spLocks noChangeArrowheads="1"/>
          </p:cNvSpPr>
          <p:nvPr/>
        </p:nvSpPr>
        <p:spPr bwMode="auto">
          <a:xfrm>
            <a:off x="3851275" y="0"/>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sv-SE" altLang="sv-SE" sz="1800"/>
          </a:p>
        </p:txBody>
      </p:sp>
      <p:sp>
        <p:nvSpPr>
          <p:cNvPr id="10244" name="Rectangle 3">
            <a:extLst>
              <a:ext uri="{FF2B5EF4-FFF2-40B4-BE49-F238E27FC236}">
                <a16:creationId xmlns:a16="http://schemas.microsoft.com/office/drawing/2014/main" id="{44C77E9A-F1AC-C55E-1726-D687F9EC70EE}"/>
              </a:ext>
            </a:extLst>
          </p:cNvPr>
          <p:cNvSpPr>
            <a:spLocks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r>
              <a:rPr lang="sv-SE" altLang="sv-SE"/>
              <a:t>3</a:t>
            </a:r>
          </a:p>
        </p:txBody>
      </p:sp>
      <p:sp>
        <p:nvSpPr>
          <p:cNvPr id="10245" name="Rectangle 4">
            <a:extLst>
              <a:ext uri="{FF2B5EF4-FFF2-40B4-BE49-F238E27FC236}">
                <a16:creationId xmlns:a16="http://schemas.microsoft.com/office/drawing/2014/main" id="{EE15FE24-AB5F-9DE4-88DC-C0965E17FBA1}"/>
              </a:ext>
            </a:extLst>
          </p:cNvPr>
          <p:cNvSpPr>
            <a:spLocks noChangeArrowheads="1"/>
          </p:cNvSpPr>
          <p:nvPr/>
        </p:nvSpPr>
        <p:spPr bwMode="auto">
          <a:xfrm>
            <a:off x="0"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sv-SE" altLang="sv-SE" sz="1800"/>
          </a:p>
        </p:txBody>
      </p:sp>
      <p:sp>
        <p:nvSpPr>
          <p:cNvPr id="10246" name="Rectangle 5">
            <a:extLst>
              <a:ext uri="{FF2B5EF4-FFF2-40B4-BE49-F238E27FC236}">
                <a16:creationId xmlns:a16="http://schemas.microsoft.com/office/drawing/2014/main" id="{951F573F-11CA-044B-F065-90C3C63727EC}"/>
              </a:ext>
            </a:extLst>
          </p:cNvPr>
          <p:cNvSpPr>
            <a:spLocks noChangeArrowheads="1"/>
          </p:cNvSpPr>
          <p:nvPr/>
        </p:nvSpPr>
        <p:spPr bwMode="auto">
          <a:xfrm>
            <a:off x="0" y="0"/>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sv-SE" altLang="sv-SE" sz="1800"/>
          </a:p>
        </p:txBody>
      </p:sp>
      <p:sp>
        <p:nvSpPr>
          <p:cNvPr id="10247" name="Rectangle 6">
            <a:extLst>
              <a:ext uri="{FF2B5EF4-FFF2-40B4-BE49-F238E27FC236}">
                <a16:creationId xmlns:a16="http://schemas.microsoft.com/office/drawing/2014/main" id="{35F04349-262F-331B-3DAB-B682F4951F34}"/>
              </a:ext>
            </a:extLst>
          </p:cNvPr>
          <p:cNvSpPr>
            <a:spLocks noGrp="1" noRot="1" noChangeAspect="1" noChangeArrowheads="1" noTextEdit="1"/>
          </p:cNvSpPr>
          <p:nvPr>
            <p:ph type="sldImg"/>
          </p:nvPr>
        </p:nvSpPr>
        <p:spPr>
          <a:xfrm>
            <a:off x="944563" y="746125"/>
            <a:ext cx="4910137" cy="3683000"/>
          </a:xfrm>
          <a:ln w="12700" cap="flat"/>
        </p:spPr>
      </p:sp>
      <p:sp>
        <p:nvSpPr>
          <p:cNvPr id="10248" name="Rectangle 7">
            <a:extLst>
              <a:ext uri="{FF2B5EF4-FFF2-40B4-BE49-F238E27FC236}">
                <a16:creationId xmlns:a16="http://schemas.microsoft.com/office/drawing/2014/main" id="{0227EDA1-86E6-B1C6-3C35-B0E9F462D4E1}"/>
              </a:ext>
            </a:extLst>
          </p:cNvPr>
          <p:cNvSpPr>
            <a:spLocks noGrp="1" noChangeArrowheads="1"/>
          </p:cNvSpPr>
          <p:nvPr>
            <p:ph type="body" idx="1"/>
          </p:nvPr>
        </p:nvSpPr>
        <p:spPr>
          <a:xfrm>
            <a:off x="906463" y="4681538"/>
            <a:ext cx="4984750" cy="4435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r>
              <a:rPr lang="sv-SE" altLang="sv-SE">
                <a:latin typeface="Palatino" charset="0"/>
                <a:cs typeface="Arial" panose="020B0604020202020204" pitchFamily="34" charset="0"/>
              </a:rPr>
              <a:t>Norrbottens pärla</a:t>
            </a:r>
          </a:p>
          <a:p>
            <a:pPr eaLnBrk="1" hangingPunct="1"/>
            <a:r>
              <a:rPr lang="sv-SE" altLang="sv-SE">
                <a:latin typeface="Palatino" charset="0"/>
                <a:cs typeface="Arial" panose="020B0604020202020204" pitchFamily="34" charset="0"/>
              </a:rPr>
              <a:t>-------------------------------------------</a:t>
            </a:r>
          </a:p>
          <a:p>
            <a:pPr eaLnBrk="1" hangingPunct="1"/>
            <a:endParaRPr lang="sv-SE" altLang="sv-SE">
              <a:latin typeface="Palatino" charset="0"/>
              <a:cs typeface="Arial" panose="020B0604020202020204" pitchFamily="34" charset="0"/>
            </a:endParaRPr>
          </a:p>
          <a:p>
            <a:pPr eaLnBrk="1" hangingPunct="1"/>
            <a:r>
              <a:rPr lang="sv-SE" altLang="sv-SE" b="1">
                <a:latin typeface="Palatino" charset="0"/>
                <a:cs typeface="Arial" panose="020B0604020202020204" pitchFamily="34" charset="0"/>
              </a:rPr>
              <a:t>Älvsbyn ligger mitt emellan kust och fjäll. Till ytan är kommunen ungefär lika stor som halva Gotland. Vi som bor här har gott om plats - men också gott om tid. Älvsbyn är perfekt för den som vill kombinera en aktivt yrkesliv med ett rikt familjeliv och friluftsliv. Det är några av anledningarna till att vi kallas för Norrbottens pärla. Att ta sig hit är enkelt, men att åka härifrån är svårare…</a:t>
            </a:r>
          </a:p>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90FA368-9424-EA8F-B9DF-258A7B8BA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01C74AF-29F8-4B20-8CBB-4B4299927EFB}" type="slidenum">
              <a:rPr lang="sv-SE" altLang="sv-SE" smtClean="0">
                <a:latin typeface="Times New Roman" panose="02020603050405020304" pitchFamily="18" charset="0"/>
              </a:rPr>
              <a:pPr>
                <a:spcBef>
                  <a:spcPct val="0"/>
                </a:spcBef>
              </a:pPr>
              <a:t>23</a:t>
            </a:fld>
            <a:endParaRPr lang="sv-SE" altLang="sv-SE">
              <a:latin typeface="Times New Roman" panose="02020603050405020304" pitchFamily="18" charset="0"/>
            </a:endParaRPr>
          </a:p>
        </p:txBody>
      </p:sp>
      <p:sp>
        <p:nvSpPr>
          <p:cNvPr id="51203" name="Rectangle 2">
            <a:extLst>
              <a:ext uri="{FF2B5EF4-FFF2-40B4-BE49-F238E27FC236}">
                <a16:creationId xmlns:a16="http://schemas.microsoft.com/office/drawing/2014/main" id="{04073E9B-FCFA-7695-AB9B-508EA2FBDDA3}"/>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9DDDD57-B571-A6B6-E328-5FD3F27FF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8AC6742B-6302-1EAF-1519-FD8EBA55AC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05526B8-C616-4F6F-8219-701997978010}" type="slidenum">
              <a:rPr lang="sv-SE" altLang="sv-SE" smtClean="0">
                <a:latin typeface="Times New Roman" panose="02020603050405020304" pitchFamily="18" charset="0"/>
              </a:rPr>
              <a:pPr>
                <a:spcBef>
                  <a:spcPct val="0"/>
                </a:spcBef>
              </a:pPr>
              <a:t>24</a:t>
            </a:fld>
            <a:endParaRPr lang="sv-SE" altLang="sv-SE">
              <a:latin typeface="Times New Roman" panose="02020603050405020304" pitchFamily="18" charset="0"/>
            </a:endParaRPr>
          </a:p>
        </p:txBody>
      </p:sp>
      <p:sp>
        <p:nvSpPr>
          <p:cNvPr id="53251" name="Rectangle 2">
            <a:extLst>
              <a:ext uri="{FF2B5EF4-FFF2-40B4-BE49-F238E27FC236}">
                <a16:creationId xmlns:a16="http://schemas.microsoft.com/office/drawing/2014/main" id="{E9145E6E-3B3A-E54C-91D1-F0D2B67D7CC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606038D9-B570-C64D-FC19-8D6632F384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dirty="0">
                <a:latin typeface="Arial" panose="020B0604020202020204" pitchFamily="34" charset="0"/>
                <a:cs typeface="Arial" panose="020B0604020202020204" pitchFamily="34" charset="0"/>
              </a:rPr>
              <a:t>Boliden har planer på att bygga en ungefär lika stor gruva i Laver i Älvsbyns kommun som gruvan är i Aitik, Gällivare.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0E5C7A91-FF6B-2A69-95F6-591A75265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71530EC-F5CD-47A5-8390-E1ECA049752E}" type="slidenum">
              <a:rPr lang="sv-SE" altLang="sv-SE" smtClean="0">
                <a:latin typeface="Times New Roman" panose="02020603050405020304" pitchFamily="18" charset="0"/>
              </a:rPr>
              <a:pPr>
                <a:spcBef>
                  <a:spcPct val="0"/>
                </a:spcBef>
              </a:pPr>
              <a:t>25</a:t>
            </a:fld>
            <a:endParaRPr lang="sv-SE" altLang="sv-SE">
              <a:latin typeface="Times New Roman" panose="02020603050405020304" pitchFamily="18" charset="0"/>
            </a:endParaRPr>
          </a:p>
        </p:txBody>
      </p:sp>
      <p:sp>
        <p:nvSpPr>
          <p:cNvPr id="55299" name="Rectangle 2">
            <a:extLst>
              <a:ext uri="{FF2B5EF4-FFF2-40B4-BE49-F238E27FC236}">
                <a16:creationId xmlns:a16="http://schemas.microsoft.com/office/drawing/2014/main" id="{3D0C7985-5CB4-F2C2-DB56-AE9D6418E11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F41C54F7-AE26-9E49-A0DA-B93BFC813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sv-SE" dirty="0">
                <a:latin typeface="Arial" panose="020B0604020202020204" pitchFamily="34" charset="0"/>
                <a:cs typeface="Arial" panose="020B0604020202020204" pitchFamily="34" charset="0"/>
              </a:rPr>
              <a:t>Boliden har planer på att bygga en ungefär lika stor gruva i Laver i Älvsbyns kommun som gruvan är i Aitik, Gällivare.</a:t>
            </a:r>
          </a:p>
          <a:p>
            <a:pPr eaLnBrk="1" hangingPunct="1"/>
            <a:endParaRPr lang="sv-SE" altLang="sv-SE" dirty="0">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A92475F-DB78-CB6D-1C3C-CE2176E93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CD89472-889C-4A39-B5C5-C665709BAB09}" type="slidenum">
              <a:rPr lang="sv-SE" altLang="sv-SE" smtClean="0">
                <a:latin typeface="Times New Roman" panose="02020603050405020304" pitchFamily="18" charset="0"/>
              </a:rPr>
              <a:pPr>
                <a:spcBef>
                  <a:spcPct val="0"/>
                </a:spcBef>
              </a:pPr>
              <a:t>26</a:t>
            </a:fld>
            <a:endParaRPr lang="sv-SE" altLang="sv-SE">
              <a:latin typeface="Times New Roman" panose="02020603050405020304" pitchFamily="18" charset="0"/>
            </a:endParaRPr>
          </a:p>
        </p:txBody>
      </p:sp>
      <p:sp>
        <p:nvSpPr>
          <p:cNvPr id="57347" name="Rectangle 2">
            <a:extLst>
              <a:ext uri="{FF2B5EF4-FFF2-40B4-BE49-F238E27FC236}">
                <a16:creationId xmlns:a16="http://schemas.microsoft.com/office/drawing/2014/main" id="{F93D605E-83B8-FEFA-73DB-9D11198CF813}"/>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A74D6399-42D4-B88B-7341-5C38E2AECE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a:latin typeface="Arial" panose="020B0604020202020204" pitchFamily="34" charset="0"/>
                <a:cs typeface="Arial" panose="020B0604020202020204" pitchFamily="34" charset="0"/>
              </a:rPr>
              <a:t>Älvsbyns datacentersite heter Nyfors och är på 34 hektar vilket motsvarar 50 fotbollsplaner. Anläggningen har tillgång till elanslutning på 80 MW förnyelsebar energi med kapacitet för 2 datacenter i samma storlek som Facebooks första etablering i Luleå.</a:t>
            </a:r>
          </a:p>
          <a:p>
            <a:pPr eaLnBrk="1" hangingPunct="1"/>
            <a:r>
              <a:rPr lang="sv-SE" altLang="sv-SE">
                <a:latin typeface="Arial" panose="020B0604020202020204" pitchFamily="34" charset="0"/>
                <a:cs typeface="Arial" panose="020B0604020202020204" pitchFamily="34" charset="0"/>
              </a:rPr>
              <a:t>Industrin förväntas omsätta över 240 miljarder dollar 2020 och prognoser visar att 200 stora datacenter behöver byggas i Europa fram till 2020.</a:t>
            </a:r>
          </a:p>
          <a:p>
            <a:pPr eaLnBrk="1" hangingPunct="1"/>
            <a:r>
              <a:rPr lang="sv-SE" altLang="sv-SE">
                <a:latin typeface="Arial" panose="020B0604020202020204" pitchFamily="34" charset="0"/>
                <a:cs typeface="Arial" panose="020B0604020202020204" pitchFamily="34" charset="0"/>
              </a:rPr>
              <a:t>(25 bilar på parkeringen vid hyreshuset)</a:t>
            </a:r>
          </a:p>
          <a:p>
            <a:pPr eaLnBrk="1" hangingPunct="1"/>
            <a:endParaRPr lang="sv-SE" altLang="sv-SE">
              <a:latin typeface="Arial" panose="020B0604020202020204" pitchFamily="34" charset="0"/>
              <a:cs typeface="Arial" panose="020B0604020202020204" pitchFamily="34" charset="0"/>
            </a:endParaRPr>
          </a:p>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C31356A-7313-D193-BED9-77DB95E0F5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D899178-FF01-480C-8C5F-63E21CEE4684}" type="slidenum">
              <a:rPr lang="sv-SE" altLang="sv-SE" smtClean="0">
                <a:latin typeface="Times New Roman" panose="02020603050405020304" pitchFamily="18" charset="0"/>
              </a:rPr>
              <a:pPr>
                <a:spcBef>
                  <a:spcPct val="0"/>
                </a:spcBef>
              </a:pPr>
              <a:t>27</a:t>
            </a:fld>
            <a:endParaRPr lang="sv-SE" altLang="sv-SE">
              <a:latin typeface="Times New Roman" panose="02020603050405020304" pitchFamily="18" charset="0"/>
            </a:endParaRPr>
          </a:p>
        </p:txBody>
      </p:sp>
      <p:sp>
        <p:nvSpPr>
          <p:cNvPr id="59395" name="Rectangle 2">
            <a:extLst>
              <a:ext uri="{FF2B5EF4-FFF2-40B4-BE49-F238E27FC236}">
                <a16:creationId xmlns:a16="http://schemas.microsoft.com/office/drawing/2014/main" id="{6EAEB03A-1518-7747-BD85-B61544CC826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A2E5E2F-6285-0905-5030-30D237CB6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8855430-ACE5-D5C0-7F80-260DD9440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000345D-A8D1-49EA-8D25-26315B56DF48}" type="slidenum">
              <a:rPr lang="sv-SE" altLang="sv-SE" smtClean="0">
                <a:latin typeface="Times New Roman" panose="02020603050405020304" pitchFamily="18" charset="0"/>
              </a:rPr>
              <a:pPr>
                <a:spcBef>
                  <a:spcPct val="0"/>
                </a:spcBef>
              </a:pPr>
              <a:t>6</a:t>
            </a:fld>
            <a:endParaRPr lang="sv-SE" altLang="sv-SE">
              <a:latin typeface="Times New Roman" panose="02020603050405020304" pitchFamily="18" charset="0"/>
            </a:endParaRPr>
          </a:p>
        </p:txBody>
      </p:sp>
      <p:sp>
        <p:nvSpPr>
          <p:cNvPr id="12291" name="Rectangle 2">
            <a:extLst>
              <a:ext uri="{FF2B5EF4-FFF2-40B4-BE49-F238E27FC236}">
                <a16:creationId xmlns:a16="http://schemas.microsoft.com/office/drawing/2014/main" id="{BDBB984E-C6F6-A68A-F29F-5003A4735559}"/>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A4C09EB1-B222-074D-9CDA-25F90B99D4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31373E0-B785-6274-28C4-ECD4D48604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B24D04-929C-4593-BB86-4B3493E90889}" type="slidenum">
              <a:rPr lang="sv-SE" altLang="sv-SE" smtClean="0">
                <a:latin typeface="Times New Roman" panose="02020603050405020304" pitchFamily="18" charset="0"/>
              </a:rPr>
              <a:pPr>
                <a:spcBef>
                  <a:spcPct val="0"/>
                </a:spcBef>
              </a:pPr>
              <a:t>7</a:t>
            </a:fld>
            <a:endParaRPr lang="sv-SE" altLang="sv-SE">
              <a:latin typeface="Times New Roman" panose="02020603050405020304" pitchFamily="18" charset="0"/>
            </a:endParaRPr>
          </a:p>
        </p:txBody>
      </p:sp>
      <p:sp>
        <p:nvSpPr>
          <p:cNvPr id="14339" name="Rectangle 2">
            <a:extLst>
              <a:ext uri="{FF2B5EF4-FFF2-40B4-BE49-F238E27FC236}">
                <a16:creationId xmlns:a16="http://schemas.microsoft.com/office/drawing/2014/main" id="{162E6FD2-4A93-09BF-96AC-606ECE80E4A4}"/>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A402E982-B5DA-D6D3-F891-CD6F59B475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E0B0A13-2BAC-BEE7-DEF7-535C9563F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6E17A20-2478-4941-A3BB-A6BAD5B7986D}" type="slidenum">
              <a:rPr lang="sv-SE" altLang="sv-SE" smtClean="0">
                <a:latin typeface="Times New Roman" panose="02020603050405020304" pitchFamily="18" charset="0"/>
              </a:rPr>
              <a:pPr>
                <a:spcBef>
                  <a:spcPct val="0"/>
                </a:spcBef>
              </a:pPr>
              <a:t>8</a:t>
            </a:fld>
            <a:endParaRPr lang="sv-SE" altLang="sv-SE">
              <a:latin typeface="Times New Roman" panose="02020603050405020304" pitchFamily="18" charset="0"/>
            </a:endParaRPr>
          </a:p>
        </p:txBody>
      </p:sp>
      <p:sp>
        <p:nvSpPr>
          <p:cNvPr id="16387" name="Rectangle 2">
            <a:extLst>
              <a:ext uri="{FF2B5EF4-FFF2-40B4-BE49-F238E27FC236}">
                <a16:creationId xmlns:a16="http://schemas.microsoft.com/office/drawing/2014/main" id="{42291AF2-E7DC-706B-5087-82B722BF518A}"/>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34844619-8996-2256-46B5-F66878865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dirty="0">
                <a:latin typeface="Arial" panose="020B0604020202020204" pitchFamily="34" charset="0"/>
                <a:cs typeface="Arial" panose="020B0604020202020204" pitchFamily="34" charset="0"/>
              </a:rPr>
              <a:t>En rök var en eldstad, ungefär som ett hushåll.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0991322-5503-D19B-1CFF-8848607367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32D811-CA39-4B7B-A047-F781EF6DCCC3}" type="slidenum">
              <a:rPr lang="sv-SE" altLang="sv-SE" smtClean="0">
                <a:latin typeface="Times New Roman" panose="02020603050405020304" pitchFamily="18" charset="0"/>
              </a:rPr>
              <a:pPr>
                <a:spcBef>
                  <a:spcPct val="0"/>
                </a:spcBef>
              </a:pPr>
              <a:t>9</a:t>
            </a:fld>
            <a:endParaRPr lang="sv-SE" altLang="sv-SE">
              <a:latin typeface="Times New Roman" panose="02020603050405020304" pitchFamily="18" charset="0"/>
            </a:endParaRPr>
          </a:p>
        </p:txBody>
      </p:sp>
      <p:sp>
        <p:nvSpPr>
          <p:cNvPr id="18435" name="Rectangle 2">
            <a:extLst>
              <a:ext uri="{FF2B5EF4-FFF2-40B4-BE49-F238E27FC236}">
                <a16:creationId xmlns:a16="http://schemas.microsoft.com/office/drawing/2014/main" id="{B6245C2B-92EA-1183-054C-1F10F66D2B56}"/>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B1D28E0-0EC4-90C7-C6B9-807043715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B381707-E7BC-9A41-1567-AFBE9CE242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2BACDEC-294B-4096-AD49-AD7D48A4B31C}" type="slidenum">
              <a:rPr lang="sv-SE" altLang="sv-SE" smtClean="0">
                <a:latin typeface="Times New Roman" panose="02020603050405020304" pitchFamily="18" charset="0"/>
              </a:rPr>
              <a:pPr>
                <a:spcBef>
                  <a:spcPct val="0"/>
                </a:spcBef>
              </a:pPr>
              <a:t>10</a:t>
            </a:fld>
            <a:endParaRPr lang="sv-SE" altLang="sv-SE">
              <a:latin typeface="Times New Roman" panose="02020603050405020304" pitchFamily="18" charset="0"/>
            </a:endParaRPr>
          </a:p>
        </p:txBody>
      </p:sp>
      <p:sp>
        <p:nvSpPr>
          <p:cNvPr id="24579" name="Rectangle 2">
            <a:extLst>
              <a:ext uri="{FF2B5EF4-FFF2-40B4-BE49-F238E27FC236}">
                <a16:creationId xmlns:a16="http://schemas.microsoft.com/office/drawing/2014/main" id="{2CD82828-720F-9B23-2927-C868323798AD}"/>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C8BE311B-C780-A906-DB56-DE55EC2040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382EF68-7291-A160-F41F-B2409A927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94A8876-D6E8-49C6-9140-36D4078FF962}" type="slidenum">
              <a:rPr lang="sv-SE" altLang="sv-SE" smtClean="0">
                <a:latin typeface="Times New Roman" panose="02020603050405020304" pitchFamily="18" charset="0"/>
              </a:rPr>
              <a:pPr>
                <a:spcBef>
                  <a:spcPct val="0"/>
                </a:spcBef>
              </a:pPr>
              <a:t>11</a:t>
            </a:fld>
            <a:endParaRPr lang="sv-SE" altLang="sv-SE">
              <a:latin typeface="Times New Roman" panose="02020603050405020304" pitchFamily="18" charset="0"/>
            </a:endParaRPr>
          </a:p>
        </p:txBody>
      </p:sp>
      <p:sp>
        <p:nvSpPr>
          <p:cNvPr id="26627" name="Rectangle 2">
            <a:extLst>
              <a:ext uri="{FF2B5EF4-FFF2-40B4-BE49-F238E27FC236}">
                <a16:creationId xmlns:a16="http://schemas.microsoft.com/office/drawing/2014/main" id="{F2C09347-02A2-45BD-630C-A2A3CE13400C}"/>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2B2ACC88-CC7B-BD3E-9429-ED6954EFE5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4326868B-09A2-E31B-214C-C3A079EB0F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621FDF-BBEA-49A8-A8FE-7E33B6A68D99}" type="slidenum">
              <a:rPr lang="sv-SE" altLang="sv-SE" smtClean="0">
                <a:latin typeface="Times New Roman" panose="02020603050405020304" pitchFamily="18" charset="0"/>
              </a:rPr>
              <a:pPr>
                <a:spcBef>
                  <a:spcPct val="0"/>
                </a:spcBef>
              </a:pPr>
              <a:t>12</a:t>
            </a:fld>
            <a:endParaRPr lang="sv-SE" altLang="sv-SE">
              <a:latin typeface="Times New Roman" panose="02020603050405020304" pitchFamily="18" charset="0"/>
            </a:endParaRPr>
          </a:p>
        </p:txBody>
      </p:sp>
      <p:sp>
        <p:nvSpPr>
          <p:cNvPr id="28675" name="Rectangle 2">
            <a:extLst>
              <a:ext uri="{FF2B5EF4-FFF2-40B4-BE49-F238E27FC236}">
                <a16:creationId xmlns:a16="http://schemas.microsoft.com/office/drawing/2014/main" id="{48D186DE-954D-9EAA-9826-E75AB5B62ED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589E8C52-B7E9-259A-9ECE-FCBA40DF0D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a:t>Klicka här för att ändra format</a:t>
            </a:r>
          </a:p>
        </p:txBody>
      </p:sp>
      <p:sp>
        <p:nvSpPr>
          <p:cNvPr id="3" name="Underrubri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1097024F-F90D-0B03-0F4F-66F96E0AF218}"/>
              </a:ext>
            </a:extLst>
          </p:cNvPr>
          <p:cNvSpPr>
            <a:spLocks noGrp="1" noChangeArrowheads="1"/>
          </p:cNvSpPr>
          <p:nvPr>
            <p:ph type="dt" sz="half" idx="10"/>
          </p:nvPr>
        </p:nvSpPr>
        <p:spPr>
          <a:ln/>
        </p:spPr>
        <p:txBody>
          <a:bodyPr/>
          <a:lstStyle>
            <a:lvl1pPr>
              <a:defRPr/>
            </a:lvl1pPr>
          </a:lstStyle>
          <a:p>
            <a:pPr>
              <a:defRPr/>
            </a:pPr>
            <a:fld id="{2591970B-3C30-4822-8A9A-791ED4C01FF7}" type="datetime1">
              <a:rPr lang="sv-SE"/>
              <a:pPr>
                <a:defRPr/>
              </a:pPr>
              <a:t>2023-02-15</a:t>
            </a:fld>
            <a:endParaRPr lang="sv-SE"/>
          </a:p>
        </p:txBody>
      </p:sp>
      <p:sp>
        <p:nvSpPr>
          <p:cNvPr id="5" name="Rectangle 5">
            <a:extLst>
              <a:ext uri="{FF2B5EF4-FFF2-40B4-BE49-F238E27FC236}">
                <a16:creationId xmlns:a16="http://schemas.microsoft.com/office/drawing/2014/main" id="{9313F5F3-8599-D141-C9A1-859979462994}"/>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6" name="Rectangle 6">
            <a:extLst>
              <a:ext uri="{FF2B5EF4-FFF2-40B4-BE49-F238E27FC236}">
                <a16:creationId xmlns:a16="http://schemas.microsoft.com/office/drawing/2014/main" id="{058F9AE3-0ADC-948E-FBFC-1A1F56368C97}"/>
              </a:ext>
            </a:extLst>
          </p:cNvPr>
          <p:cNvSpPr>
            <a:spLocks noGrp="1" noChangeArrowheads="1"/>
          </p:cNvSpPr>
          <p:nvPr>
            <p:ph type="sldNum" sz="quarter" idx="12"/>
          </p:nvPr>
        </p:nvSpPr>
        <p:spPr>
          <a:ln/>
        </p:spPr>
        <p:txBody>
          <a:bodyPr/>
          <a:lstStyle>
            <a:lvl1pPr>
              <a:defRPr/>
            </a:lvl1pPr>
          </a:lstStyle>
          <a:p>
            <a:pPr>
              <a:defRPr/>
            </a:pPr>
            <a:fld id="{7B1C241A-AFC3-433E-B48A-610E8D4F8338}" type="slidenum">
              <a:rPr lang="sv-SE" altLang="sv-SE"/>
              <a:pPr>
                <a:defRPr/>
              </a:pPr>
              <a:t>‹#›</a:t>
            </a:fld>
            <a:endParaRPr lang="sv-SE" altLang="sv-SE"/>
          </a:p>
        </p:txBody>
      </p:sp>
    </p:spTree>
    <p:extLst>
      <p:ext uri="{BB962C8B-B14F-4D97-AF65-F5344CB8AC3E}">
        <p14:creationId xmlns:p14="http://schemas.microsoft.com/office/powerpoint/2010/main" val="276983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50A4B963-8186-B21D-1228-F4AE0CAFCEC1}"/>
              </a:ext>
            </a:extLst>
          </p:cNvPr>
          <p:cNvSpPr>
            <a:spLocks noGrp="1" noChangeArrowheads="1"/>
          </p:cNvSpPr>
          <p:nvPr>
            <p:ph type="dt" sz="half" idx="10"/>
          </p:nvPr>
        </p:nvSpPr>
        <p:spPr>
          <a:ln/>
        </p:spPr>
        <p:txBody>
          <a:bodyPr/>
          <a:lstStyle>
            <a:lvl1pPr>
              <a:defRPr/>
            </a:lvl1pPr>
          </a:lstStyle>
          <a:p>
            <a:pPr>
              <a:defRPr/>
            </a:pPr>
            <a:fld id="{E34FD133-3985-45BC-8CC6-E78F43FC869D}" type="datetime1">
              <a:rPr lang="sv-SE"/>
              <a:pPr>
                <a:defRPr/>
              </a:pPr>
              <a:t>2023-02-15</a:t>
            </a:fld>
            <a:endParaRPr lang="sv-SE"/>
          </a:p>
        </p:txBody>
      </p:sp>
      <p:sp>
        <p:nvSpPr>
          <p:cNvPr id="5" name="Rectangle 5">
            <a:extLst>
              <a:ext uri="{FF2B5EF4-FFF2-40B4-BE49-F238E27FC236}">
                <a16:creationId xmlns:a16="http://schemas.microsoft.com/office/drawing/2014/main" id="{1A6C34AB-2BC1-9556-A371-FA163B82C865}"/>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6" name="Rectangle 6">
            <a:extLst>
              <a:ext uri="{FF2B5EF4-FFF2-40B4-BE49-F238E27FC236}">
                <a16:creationId xmlns:a16="http://schemas.microsoft.com/office/drawing/2014/main" id="{29D7BF39-0F2A-6EC1-DC8C-B75C1EDD1C8D}"/>
              </a:ext>
            </a:extLst>
          </p:cNvPr>
          <p:cNvSpPr>
            <a:spLocks noGrp="1" noChangeArrowheads="1"/>
          </p:cNvSpPr>
          <p:nvPr>
            <p:ph type="sldNum" sz="quarter" idx="12"/>
          </p:nvPr>
        </p:nvSpPr>
        <p:spPr>
          <a:ln/>
        </p:spPr>
        <p:txBody>
          <a:bodyPr/>
          <a:lstStyle>
            <a:lvl1pPr>
              <a:defRPr/>
            </a:lvl1pPr>
          </a:lstStyle>
          <a:p>
            <a:pPr>
              <a:defRPr/>
            </a:pPr>
            <a:fld id="{A60DBA02-41AF-4867-9BCF-6AB6869160D9}" type="slidenum">
              <a:rPr lang="sv-SE" altLang="sv-SE"/>
              <a:pPr>
                <a:defRPr/>
              </a:pPr>
              <a:t>‹#›</a:t>
            </a:fld>
            <a:endParaRPr lang="sv-SE" altLang="sv-SE"/>
          </a:p>
        </p:txBody>
      </p:sp>
    </p:spTree>
    <p:extLst>
      <p:ext uri="{BB962C8B-B14F-4D97-AF65-F5344CB8AC3E}">
        <p14:creationId xmlns:p14="http://schemas.microsoft.com/office/powerpoint/2010/main" val="164322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A1B78DB1-C226-7938-101C-D6226A6A79AF}"/>
              </a:ext>
            </a:extLst>
          </p:cNvPr>
          <p:cNvSpPr>
            <a:spLocks noGrp="1" noChangeArrowheads="1"/>
          </p:cNvSpPr>
          <p:nvPr>
            <p:ph type="dt" sz="half" idx="10"/>
          </p:nvPr>
        </p:nvSpPr>
        <p:spPr>
          <a:ln/>
        </p:spPr>
        <p:txBody>
          <a:bodyPr/>
          <a:lstStyle>
            <a:lvl1pPr>
              <a:defRPr/>
            </a:lvl1pPr>
          </a:lstStyle>
          <a:p>
            <a:pPr>
              <a:defRPr/>
            </a:pPr>
            <a:fld id="{36A7D591-7F7B-4B8D-A0D0-84D8A07BBB62}" type="datetime1">
              <a:rPr lang="sv-SE"/>
              <a:pPr>
                <a:defRPr/>
              </a:pPr>
              <a:t>2023-02-15</a:t>
            </a:fld>
            <a:endParaRPr lang="sv-SE"/>
          </a:p>
        </p:txBody>
      </p:sp>
      <p:sp>
        <p:nvSpPr>
          <p:cNvPr id="5" name="Rectangle 5">
            <a:extLst>
              <a:ext uri="{FF2B5EF4-FFF2-40B4-BE49-F238E27FC236}">
                <a16:creationId xmlns:a16="http://schemas.microsoft.com/office/drawing/2014/main" id="{977C641F-56A7-102A-067F-EE0FE5854A3A}"/>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6" name="Rectangle 6">
            <a:extLst>
              <a:ext uri="{FF2B5EF4-FFF2-40B4-BE49-F238E27FC236}">
                <a16:creationId xmlns:a16="http://schemas.microsoft.com/office/drawing/2014/main" id="{764356E5-9400-D1F4-4B81-60EBEB137B24}"/>
              </a:ext>
            </a:extLst>
          </p:cNvPr>
          <p:cNvSpPr>
            <a:spLocks noGrp="1" noChangeArrowheads="1"/>
          </p:cNvSpPr>
          <p:nvPr>
            <p:ph type="sldNum" sz="quarter" idx="12"/>
          </p:nvPr>
        </p:nvSpPr>
        <p:spPr>
          <a:ln/>
        </p:spPr>
        <p:txBody>
          <a:bodyPr/>
          <a:lstStyle>
            <a:lvl1pPr>
              <a:defRPr/>
            </a:lvl1pPr>
          </a:lstStyle>
          <a:p>
            <a:pPr>
              <a:defRPr/>
            </a:pPr>
            <a:fld id="{D88801EC-F6CA-4DAB-AA5A-95E4F58EB1B5}" type="slidenum">
              <a:rPr lang="sv-SE" altLang="sv-SE"/>
              <a:pPr>
                <a:defRPr/>
              </a:pPr>
              <a:t>‹#›</a:t>
            </a:fld>
            <a:endParaRPr lang="sv-SE" altLang="sv-SE"/>
          </a:p>
        </p:txBody>
      </p:sp>
    </p:spTree>
    <p:extLst>
      <p:ext uri="{BB962C8B-B14F-4D97-AF65-F5344CB8AC3E}">
        <p14:creationId xmlns:p14="http://schemas.microsoft.com/office/powerpoint/2010/main" val="176871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4" name="Bildobjekt 6">
            <a:extLst>
              <a:ext uri="{FF2B5EF4-FFF2-40B4-BE49-F238E27FC236}">
                <a16:creationId xmlns:a16="http://schemas.microsoft.com/office/drawing/2014/main" id="{AE39DD00-2AE6-0769-311F-E9F11A35BE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9875" y="6061075"/>
            <a:ext cx="40322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7">
            <a:extLst>
              <a:ext uri="{FF2B5EF4-FFF2-40B4-BE49-F238E27FC236}">
                <a16:creationId xmlns:a16="http://schemas.microsoft.com/office/drawing/2014/main" id="{4DC9723C-0DD4-1D42-4E2A-9FDED6694343}"/>
              </a:ext>
              <a:ext uri="{C183D7F6-B498-43B3-948B-1728B52AA6E4}">
                <adec:decorative xmlns:adec="http://schemas.microsoft.com/office/drawing/2017/decorative" val="1"/>
              </a:ext>
            </a:extLst>
          </p:cNvPr>
          <p:cNvCxnSpPr>
            <a:cxnSpLocks/>
          </p:cNvCxnSpPr>
          <p:nvPr userDrawn="1"/>
        </p:nvCxnSpPr>
        <p:spPr>
          <a:xfrm>
            <a:off x="334963" y="6419850"/>
            <a:ext cx="360045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Rak 8">
            <a:extLst>
              <a:ext uri="{FF2B5EF4-FFF2-40B4-BE49-F238E27FC236}">
                <a16:creationId xmlns:a16="http://schemas.microsoft.com/office/drawing/2014/main" id="{24393E0D-C649-A7CA-1C12-FE08C0CD9DCC}"/>
              </a:ext>
              <a:ext uri="{C183D7F6-B498-43B3-948B-1728B52AA6E4}">
                <adec:decorative xmlns:adec="http://schemas.microsoft.com/office/drawing/2017/decorative" val="1"/>
              </a:ext>
            </a:extLst>
          </p:cNvPr>
          <p:cNvCxnSpPr>
            <a:cxnSpLocks/>
          </p:cNvCxnSpPr>
          <p:nvPr userDrawn="1"/>
        </p:nvCxnSpPr>
        <p:spPr>
          <a:xfrm>
            <a:off x="8256588" y="6419850"/>
            <a:ext cx="172720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Bildobjekt 9" descr="Älvsbyns kommuns logotyp">
            <a:extLst>
              <a:ext uri="{FF2B5EF4-FFF2-40B4-BE49-F238E27FC236}">
                <a16:creationId xmlns:a16="http://schemas.microsoft.com/office/drawing/2014/main" id="{D8F6364F-25DD-896D-FB62-F5E697EE24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7613" y="6234113"/>
            <a:ext cx="11715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ak 10">
            <a:extLst>
              <a:ext uri="{FF2B5EF4-FFF2-40B4-BE49-F238E27FC236}">
                <a16:creationId xmlns:a16="http://schemas.microsoft.com/office/drawing/2014/main" id="{13078AE5-15A2-2551-22F3-224F6FEFC08E}"/>
              </a:ext>
              <a:ext uri="{C183D7F6-B498-43B3-948B-1728B52AA6E4}">
                <adec:decorative xmlns:adec="http://schemas.microsoft.com/office/drawing/2017/decorative" val="1"/>
              </a:ext>
            </a:extLst>
          </p:cNvPr>
          <p:cNvCxnSpPr/>
          <p:nvPr userDrawn="1"/>
        </p:nvCxnSpPr>
        <p:spPr>
          <a:xfrm>
            <a:off x="11377613" y="6419850"/>
            <a:ext cx="47942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Rubrik 1"/>
          <p:cNvSpPr>
            <a:spLocks noGrp="1"/>
          </p:cNvSpPr>
          <p:nvPr>
            <p:ph type="title"/>
          </p:nvPr>
        </p:nvSpPr>
        <p:spPr/>
        <p:txBody>
          <a:bodyPr/>
          <a:lstStyle>
            <a:lvl1pPr>
              <a:defRPr b="0"/>
            </a:lvl1pPr>
          </a:lstStyle>
          <a:p>
            <a:r>
              <a:rPr lang="sv-SE" dirty="0"/>
              <a:t>Klicka här för att ändra format</a:t>
            </a:r>
          </a:p>
        </p:txBody>
      </p:sp>
      <p:sp>
        <p:nvSpPr>
          <p:cNvPr id="3" name="Platshållare för innehåll 2"/>
          <p:cNvSpPr>
            <a:spLocks noGrp="1"/>
          </p:cNvSpPr>
          <p:nvPr>
            <p:ph idx="1"/>
          </p:nvPr>
        </p:nvSpPr>
        <p:spPr>
          <a:xfrm>
            <a:off x="609600" y="1600201"/>
            <a:ext cx="10972800" cy="43544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6434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5C94F0FE-B252-C139-579F-5C52DF2B8C99}"/>
              </a:ext>
            </a:extLst>
          </p:cNvPr>
          <p:cNvSpPr>
            <a:spLocks noGrp="1" noChangeArrowheads="1"/>
          </p:cNvSpPr>
          <p:nvPr>
            <p:ph type="dt" sz="half" idx="10"/>
          </p:nvPr>
        </p:nvSpPr>
        <p:spPr>
          <a:ln/>
        </p:spPr>
        <p:txBody>
          <a:bodyPr/>
          <a:lstStyle>
            <a:lvl1pPr>
              <a:defRPr/>
            </a:lvl1pPr>
          </a:lstStyle>
          <a:p>
            <a:pPr>
              <a:defRPr/>
            </a:pPr>
            <a:fld id="{2B2C700A-D44C-462A-9BB3-2282AF9EE716}" type="datetime1">
              <a:rPr lang="sv-SE"/>
              <a:pPr>
                <a:defRPr/>
              </a:pPr>
              <a:t>2023-02-15</a:t>
            </a:fld>
            <a:endParaRPr lang="sv-SE"/>
          </a:p>
        </p:txBody>
      </p:sp>
      <p:sp>
        <p:nvSpPr>
          <p:cNvPr id="5" name="Rectangle 5">
            <a:extLst>
              <a:ext uri="{FF2B5EF4-FFF2-40B4-BE49-F238E27FC236}">
                <a16:creationId xmlns:a16="http://schemas.microsoft.com/office/drawing/2014/main" id="{7F8B7A9E-F41E-5DD4-4C87-F6335049085B}"/>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6" name="Rectangle 6">
            <a:extLst>
              <a:ext uri="{FF2B5EF4-FFF2-40B4-BE49-F238E27FC236}">
                <a16:creationId xmlns:a16="http://schemas.microsoft.com/office/drawing/2014/main" id="{F394B8E9-BA46-A4B8-BD7D-13E622668AE9}"/>
              </a:ext>
            </a:extLst>
          </p:cNvPr>
          <p:cNvSpPr>
            <a:spLocks noGrp="1" noChangeArrowheads="1"/>
          </p:cNvSpPr>
          <p:nvPr>
            <p:ph type="sldNum" sz="quarter" idx="12"/>
          </p:nvPr>
        </p:nvSpPr>
        <p:spPr>
          <a:ln/>
        </p:spPr>
        <p:txBody>
          <a:bodyPr/>
          <a:lstStyle>
            <a:lvl1pPr>
              <a:defRPr/>
            </a:lvl1pPr>
          </a:lstStyle>
          <a:p>
            <a:pPr>
              <a:defRPr/>
            </a:pPr>
            <a:fld id="{C15CAC24-1414-4652-93CA-C134D8102FD0}" type="slidenum">
              <a:rPr lang="sv-SE" altLang="sv-SE"/>
              <a:pPr>
                <a:defRPr/>
              </a:pPr>
              <a:t>‹#›</a:t>
            </a:fld>
            <a:endParaRPr lang="sv-SE" altLang="sv-SE"/>
          </a:p>
        </p:txBody>
      </p:sp>
    </p:spTree>
    <p:extLst>
      <p:ext uri="{BB962C8B-B14F-4D97-AF65-F5344CB8AC3E}">
        <p14:creationId xmlns:p14="http://schemas.microsoft.com/office/powerpoint/2010/main" val="2434019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sz="half" idx="1"/>
          </p:nvPr>
        </p:nvSpPr>
        <p:spPr>
          <a:xfrm>
            <a:off x="609600" y="1600201"/>
            <a:ext cx="5384800" cy="42783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2"/>
            <a:ext cx="5384800" cy="42783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6">
            <a:extLst>
              <a:ext uri="{FF2B5EF4-FFF2-40B4-BE49-F238E27FC236}">
                <a16:creationId xmlns:a16="http://schemas.microsoft.com/office/drawing/2014/main" id="{56A1EA29-2904-BE38-38DF-C64FADE1233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9875" y="6061075"/>
            <a:ext cx="40322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ak 7">
            <a:extLst>
              <a:ext uri="{FF2B5EF4-FFF2-40B4-BE49-F238E27FC236}">
                <a16:creationId xmlns:a16="http://schemas.microsoft.com/office/drawing/2014/main" id="{03BF3D24-E15A-0E97-1E74-E85938F1190C}"/>
              </a:ext>
              <a:ext uri="{C183D7F6-B498-43B3-948B-1728B52AA6E4}">
                <adec:decorative xmlns:adec="http://schemas.microsoft.com/office/drawing/2017/decorative" val="1"/>
              </a:ext>
            </a:extLst>
          </p:cNvPr>
          <p:cNvCxnSpPr>
            <a:cxnSpLocks/>
          </p:cNvCxnSpPr>
          <p:nvPr userDrawn="1"/>
        </p:nvCxnSpPr>
        <p:spPr>
          <a:xfrm>
            <a:off x="334963" y="6419850"/>
            <a:ext cx="360045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1E544330-ACCF-71BC-6CFD-73ABDB903464}"/>
              </a:ext>
              <a:ext uri="{C183D7F6-B498-43B3-948B-1728B52AA6E4}">
                <adec:decorative xmlns:adec="http://schemas.microsoft.com/office/drawing/2017/decorative" val="1"/>
              </a:ext>
            </a:extLst>
          </p:cNvPr>
          <p:cNvCxnSpPr>
            <a:cxnSpLocks/>
          </p:cNvCxnSpPr>
          <p:nvPr userDrawn="1"/>
        </p:nvCxnSpPr>
        <p:spPr>
          <a:xfrm>
            <a:off x="8256588" y="6419850"/>
            <a:ext cx="1727200" cy="0"/>
          </a:xfrm>
          <a:prstGeom prst="line">
            <a:avLst/>
          </a:prstGeom>
          <a:ln w="9525">
            <a:solidFill>
              <a:srgbClr val="0070C0"/>
            </a:solidFill>
          </a:ln>
        </p:spPr>
        <p:style>
          <a:lnRef idx="1">
            <a:schemeClr val="accent1"/>
          </a:lnRef>
          <a:fillRef idx="0">
            <a:schemeClr val="accent1"/>
          </a:fillRef>
          <a:effectRef idx="0">
            <a:schemeClr val="accent1"/>
          </a:effectRef>
          <a:fontRef idx="minor">
            <a:schemeClr val="tx1"/>
          </a:fontRef>
        </p:style>
      </p:cxnSp>
      <p:pic>
        <p:nvPicPr>
          <p:cNvPr id="11" name="Bildobjekt 9" descr="Älvsbyns kommuns logotyp">
            <a:extLst>
              <a:ext uri="{FF2B5EF4-FFF2-40B4-BE49-F238E27FC236}">
                <a16:creationId xmlns:a16="http://schemas.microsoft.com/office/drawing/2014/main" id="{7156A896-3B0E-92C4-A503-751772FB01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07613" y="6234113"/>
            <a:ext cx="11715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ak 10">
            <a:extLst>
              <a:ext uri="{FF2B5EF4-FFF2-40B4-BE49-F238E27FC236}">
                <a16:creationId xmlns:a16="http://schemas.microsoft.com/office/drawing/2014/main" id="{26FC42C1-D0CE-FD9D-4C76-B9818D449FC5}"/>
              </a:ext>
              <a:ext uri="{C183D7F6-B498-43B3-948B-1728B52AA6E4}">
                <adec:decorative xmlns:adec="http://schemas.microsoft.com/office/drawing/2017/decorative" val="1"/>
              </a:ext>
            </a:extLst>
          </p:cNvPr>
          <p:cNvCxnSpPr/>
          <p:nvPr userDrawn="1"/>
        </p:nvCxnSpPr>
        <p:spPr>
          <a:xfrm>
            <a:off x="11377613" y="6419850"/>
            <a:ext cx="47942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0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BC40A204-0B01-DE35-52D0-A64472887C7A}"/>
              </a:ext>
            </a:extLst>
          </p:cNvPr>
          <p:cNvSpPr>
            <a:spLocks noGrp="1" noChangeArrowheads="1"/>
          </p:cNvSpPr>
          <p:nvPr>
            <p:ph type="dt" sz="half" idx="10"/>
          </p:nvPr>
        </p:nvSpPr>
        <p:spPr>
          <a:ln/>
        </p:spPr>
        <p:txBody>
          <a:bodyPr/>
          <a:lstStyle>
            <a:lvl1pPr>
              <a:defRPr/>
            </a:lvl1pPr>
          </a:lstStyle>
          <a:p>
            <a:pPr>
              <a:defRPr/>
            </a:pPr>
            <a:fld id="{10ADEA6E-912E-4847-B169-597064DDD9B0}" type="datetime1">
              <a:rPr lang="sv-SE"/>
              <a:pPr>
                <a:defRPr/>
              </a:pPr>
              <a:t>2023-02-15</a:t>
            </a:fld>
            <a:endParaRPr lang="sv-SE"/>
          </a:p>
        </p:txBody>
      </p:sp>
      <p:sp>
        <p:nvSpPr>
          <p:cNvPr id="8" name="Rectangle 5">
            <a:extLst>
              <a:ext uri="{FF2B5EF4-FFF2-40B4-BE49-F238E27FC236}">
                <a16:creationId xmlns:a16="http://schemas.microsoft.com/office/drawing/2014/main" id="{67992397-643D-86A7-CCA4-78A6731E3550}"/>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9" name="Rectangle 6">
            <a:extLst>
              <a:ext uri="{FF2B5EF4-FFF2-40B4-BE49-F238E27FC236}">
                <a16:creationId xmlns:a16="http://schemas.microsoft.com/office/drawing/2014/main" id="{A690F5C6-2ABD-1E23-776C-54363ED55CEA}"/>
              </a:ext>
            </a:extLst>
          </p:cNvPr>
          <p:cNvSpPr>
            <a:spLocks noGrp="1" noChangeArrowheads="1"/>
          </p:cNvSpPr>
          <p:nvPr>
            <p:ph type="sldNum" sz="quarter" idx="12"/>
          </p:nvPr>
        </p:nvSpPr>
        <p:spPr>
          <a:ln/>
        </p:spPr>
        <p:txBody>
          <a:bodyPr/>
          <a:lstStyle>
            <a:lvl1pPr>
              <a:defRPr/>
            </a:lvl1pPr>
          </a:lstStyle>
          <a:p>
            <a:pPr>
              <a:defRPr/>
            </a:pPr>
            <a:fld id="{D869756E-E69A-4214-B2C0-76E0A1B37FBF}" type="slidenum">
              <a:rPr lang="sv-SE" altLang="sv-SE"/>
              <a:pPr>
                <a:defRPr/>
              </a:pPr>
              <a:t>‹#›</a:t>
            </a:fld>
            <a:endParaRPr lang="sv-SE" altLang="sv-SE"/>
          </a:p>
        </p:txBody>
      </p:sp>
    </p:spTree>
    <p:extLst>
      <p:ext uri="{BB962C8B-B14F-4D97-AF65-F5344CB8AC3E}">
        <p14:creationId xmlns:p14="http://schemas.microsoft.com/office/powerpoint/2010/main" val="249790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2F27501C-7BB8-3460-4CAF-9F60ED5880DD}"/>
              </a:ext>
            </a:extLst>
          </p:cNvPr>
          <p:cNvSpPr>
            <a:spLocks noGrp="1" noChangeArrowheads="1"/>
          </p:cNvSpPr>
          <p:nvPr>
            <p:ph type="dt" sz="half" idx="10"/>
          </p:nvPr>
        </p:nvSpPr>
        <p:spPr>
          <a:ln/>
        </p:spPr>
        <p:txBody>
          <a:bodyPr/>
          <a:lstStyle>
            <a:lvl1pPr>
              <a:defRPr/>
            </a:lvl1pPr>
          </a:lstStyle>
          <a:p>
            <a:pPr>
              <a:defRPr/>
            </a:pPr>
            <a:fld id="{F401DB2A-2B49-4A0E-9172-0817EFE17FD0}" type="datetime1">
              <a:rPr lang="sv-SE"/>
              <a:pPr>
                <a:defRPr/>
              </a:pPr>
              <a:t>2023-02-15</a:t>
            </a:fld>
            <a:endParaRPr lang="sv-SE"/>
          </a:p>
        </p:txBody>
      </p:sp>
      <p:sp>
        <p:nvSpPr>
          <p:cNvPr id="4" name="Rectangle 5">
            <a:extLst>
              <a:ext uri="{FF2B5EF4-FFF2-40B4-BE49-F238E27FC236}">
                <a16:creationId xmlns:a16="http://schemas.microsoft.com/office/drawing/2014/main" id="{B0A2E761-652C-C00E-1CE9-D5CC34A6ACFD}"/>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5" name="Rectangle 6">
            <a:extLst>
              <a:ext uri="{FF2B5EF4-FFF2-40B4-BE49-F238E27FC236}">
                <a16:creationId xmlns:a16="http://schemas.microsoft.com/office/drawing/2014/main" id="{F02C9B30-B7CB-3DD3-5136-69AE737A0CA9}"/>
              </a:ext>
            </a:extLst>
          </p:cNvPr>
          <p:cNvSpPr>
            <a:spLocks noGrp="1" noChangeArrowheads="1"/>
          </p:cNvSpPr>
          <p:nvPr>
            <p:ph type="sldNum" sz="quarter" idx="12"/>
          </p:nvPr>
        </p:nvSpPr>
        <p:spPr>
          <a:ln/>
        </p:spPr>
        <p:txBody>
          <a:bodyPr/>
          <a:lstStyle>
            <a:lvl1pPr>
              <a:defRPr/>
            </a:lvl1pPr>
          </a:lstStyle>
          <a:p>
            <a:pPr>
              <a:defRPr/>
            </a:pPr>
            <a:fld id="{6E8A6A03-8D1E-4483-BA9C-52B9C9AFA8F2}" type="slidenum">
              <a:rPr lang="sv-SE" altLang="sv-SE"/>
              <a:pPr>
                <a:defRPr/>
              </a:pPr>
              <a:t>‹#›</a:t>
            </a:fld>
            <a:endParaRPr lang="sv-SE" altLang="sv-SE"/>
          </a:p>
        </p:txBody>
      </p:sp>
    </p:spTree>
    <p:extLst>
      <p:ext uri="{BB962C8B-B14F-4D97-AF65-F5344CB8AC3E}">
        <p14:creationId xmlns:p14="http://schemas.microsoft.com/office/powerpoint/2010/main" val="341604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BFBE54-E3F5-2ABC-2094-9681BC73AD04}"/>
              </a:ext>
            </a:extLst>
          </p:cNvPr>
          <p:cNvSpPr>
            <a:spLocks noGrp="1" noChangeArrowheads="1"/>
          </p:cNvSpPr>
          <p:nvPr>
            <p:ph type="dt" sz="half" idx="10"/>
          </p:nvPr>
        </p:nvSpPr>
        <p:spPr>
          <a:ln/>
        </p:spPr>
        <p:txBody>
          <a:bodyPr/>
          <a:lstStyle>
            <a:lvl1pPr>
              <a:defRPr/>
            </a:lvl1pPr>
          </a:lstStyle>
          <a:p>
            <a:pPr>
              <a:defRPr/>
            </a:pPr>
            <a:fld id="{F927D762-4F2A-4EC1-85B8-C420C328F5A8}" type="datetime1">
              <a:rPr lang="sv-SE"/>
              <a:pPr>
                <a:defRPr/>
              </a:pPr>
              <a:t>2023-02-15</a:t>
            </a:fld>
            <a:endParaRPr lang="sv-SE"/>
          </a:p>
        </p:txBody>
      </p:sp>
      <p:sp>
        <p:nvSpPr>
          <p:cNvPr id="3" name="Rectangle 5">
            <a:extLst>
              <a:ext uri="{FF2B5EF4-FFF2-40B4-BE49-F238E27FC236}">
                <a16:creationId xmlns:a16="http://schemas.microsoft.com/office/drawing/2014/main" id="{64F2E766-E39F-DACE-1723-8437C0A2E91A}"/>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4" name="Rectangle 6">
            <a:extLst>
              <a:ext uri="{FF2B5EF4-FFF2-40B4-BE49-F238E27FC236}">
                <a16:creationId xmlns:a16="http://schemas.microsoft.com/office/drawing/2014/main" id="{63555221-3B7F-2382-2940-A93CFA2E6D7F}"/>
              </a:ext>
            </a:extLst>
          </p:cNvPr>
          <p:cNvSpPr>
            <a:spLocks noGrp="1" noChangeArrowheads="1"/>
          </p:cNvSpPr>
          <p:nvPr>
            <p:ph type="sldNum" sz="quarter" idx="12"/>
          </p:nvPr>
        </p:nvSpPr>
        <p:spPr>
          <a:ln/>
        </p:spPr>
        <p:txBody>
          <a:bodyPr/>
          <a:lstStyle>
            <a:lvl1pPr>
              <a:defRPr/>
            </a:lvl1pPr>
          </a:lstStyle>
          <a:p>
            <a:pPr>
              <a:defRPr/>
            </a:pPr>
            <a:fld id="{06C3B835-D51B-4379-82CA-02DCAFBC24A0}" type="slidenum">
              <a:rPr lang="sv-SE" altLang="sv-SE"/>
              <a:pPr>
                <a:defRPr/>
              </a:pPr>
              <a:t>‹#›</a:t>
            </a:fld>
            <a:endParaRPr lang="sv-SE" altLang="sv-SE"/>
          </a:p>
        </p:txBody>
      </p:sp>
    </p:spTree>
    <p:extLst>
      <p:ext uri="{BB962C8B-B14F-4D97-AF65-F5344CB8AC3E}">
        <p14:creationId xmlns:p14="http://schemas.microsoft.com/office/powerpoint/2010/main" val="22788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D00925CE-E772-6916-CF65-156B6AED9669}"/>
              </a:ext>
            </a:extLst>
          </p:cNvPr>
          <p:cNvSpPr>
            <a:spLocks noGrp="1" noChangeArrowheads="1"/>
          </p:cNvSpPr>
          <p:nvPr>
            <p:ph type="dt" sz="half" idx="10"/>
          </p:nvPr>
        </p:nvSpPr>
        <p:spPr>
          <a:ln/>
        </p:spPr>
        <p:txBody>
          <a:bodyPr/>
          <a:lstStyle>
            <a:lvl1pPr>
              <a:defRPr/>
            </a:lvl1pPr>
          </a:lstStyle>
          <a:p>
            <a:pPr>
              <a:defRPr/>
            </a:pPr>
            <a:fld id="{E524DCDB-A5E7-4D85-8544-99CD4F832563}" type="datetime1">
              <a:rPr lang="sv-SE"/>
              <a:pPr>
                <a:defRPr/>
              </a:pPr>
              <a:t>2023-02-15</a:t>
            </a:fld>
            <a:endParaRPr lang="sv-SE"/>
          </a:p>
        </p:txBody>
      </p:sp>
      <p:sp>
        <p:nvSpPr>
          <p:cNvPr id="6" name="Rectangle 5">
            <a:extLst>
              <a:ext uri="{FF2B5EF4-FFF2-40B4-BE49-F238E27FC236}">
                <a16:creationId xmlns:a16="http://schemas.microsoft.com/office/drawing/2014/main" id="{E7B5839D-4C2A-4DAB-B984-038C0A1D73F9}"/>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7" name="Rectangle 6">
            <a:extLst>
              <a:ext uri="{FF2B5EF4-FFF2-40B4-BE49-F238E27FC236}">
                <a16:creationId xmlns:a16="http://schemas.microsoft.com/office/drawing/2014/main" id="{F4BDCC8C-864B-005D-73FD-4DCE4774CA03}"/>
              </a:ext>
            </a:extLst>
          </p:cNvPr>
          <p:cNvSpPr>
            <a:spLocks noGrp="1" noChangeArrowheads="1"/>
          </p:cNvSpPr>
          <p:nvPr>
            <p:ph type="sldNum" sz="quarter" idx="12"/>
          </p:nvPr>
        </p:nvSpPr>
        <p:spPr>
          <a:ln/>
        </p:spPr>
        <p:txBody>
          <a:bodyPr/>
          <a:lstStyle>
            <a:lvl1pPr>
              <a:defRPr/>
            </a:lvl1pPr>
          </a:lstStyle>
          <a:p>
            <a:pPr>
              <a:defRPr/>
            </a:pPr>
            <a:fld id="{8A7867B6-5140-4184-841E-3BCBE0C5B298}" type="slidenum">
              <a:rPr lang="sv-SE" altLang="sv-SE"/>
              <a:pPr>
                <a:defRPr/>
              </a:pPr>
              <a:t>‹#›</a:t>
            </a:fld>
            <a:endParaRPr lang="sv-SE" altLang="sv-SE"/>
          </a:p>
        </p:txBody>
      </p:sp>
    </p:spTree>
    <p:extLst>
      <p:ext uri="{BB962C8B-B14F-4D97-AF65-F5344CB8AC3E}">
        <p14:creationId xmlns:p14="http://schemas.microsoft.com/office/powerpoint/2010/main" val="224384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AB59BE0F-4005-0149-B837-30075C4A9F10}"/>
              </a:ext>
            </a:extLst>
          </p:cNvPr>
          <p:cNvSpPr>
            <a:spLocks noGrp="1" noChangeArrowheads="1"/>
          </p:cNvSpPr>
          <p:nvPr>
            <p:ph type="dt" sz="half" idx="10"/>
          </p:nvPr>
        </p:nvSpPr>
        <p:spPr>
          <a:ln/>
        </p:spPr>
        <p:txBody>
          <a:bodyPr/>
          <a:lstStyle>
            <a:lvl1pPr>
              <a:defRPr/>
            </a:lvl1pPr>
          </a:lstStyle>
          <a:p>
            <a:pPr>
              <a:defRPr/>
            </a:pPr>
            <a:fld id="{67BAC29A-B5F9-4297-A316-E7E615772D1E}" type="datetime1">
              <a:rPr lang="sv-SE"/>
              <a:pPr>
                <a:defRPr/>
              </a:pPr>
              <a:t>2023-02-15</a:t>
            </a:fld>
            <a:endParaRPr lang="sv-SE"/>
          </a:p>
        </p:txBody>
      </p:sp>
      <p:sp>
        <p:nvSpPr>
          <p:cNvPr id="6" name="Rectangle 5">
            <a:extLst>
              <a:ext uri="{FF2B5EF4-FFF2-40B4-BE49-F238E27FC236}">
                <a16:creationId xmlns:a16="http://schemas.microsoft.com/office/drawing/2014/main" id="{B6BD809C-6C6C-6631-C6D8-B4EF7D024C96}"/>
              </a:ext>
            </a:extLst>
          </p:cNvPr>
          <p:cNvSpPr>
            <a:spLocks noGrp="1" noChangeArrowheads="1"/>
          </p:cNvSpPr>
          <p:nvPr>
            <p:ph type="ftr" sz="quarter" idx="11"/>
          </p:nvPr>
        </p:nvSpPr>
        <p:spPr>
          <a:ln/>
        </p:spPr>
        <p:txBody>
          <a:bodyPr/>
          <a:lstStyle>
            <a:lvl1pPr>
              <a:defRPr/>
            </a:lvl1pPr>
          </a:lstStyle>
          <a:p>
            <a:pPr>
              <a:defRPr/>
            </a:pPr>
            <a:r>
              <a:rPr lang="sv-SE"/>
              <a:t>Test</a:t>
            </a:r>
          </a:p>
        </p:txBody>
      </p:sp>
      <p:sp>
        <p:nvSpPr>
          <p:cNvPr id="7" name="Rectangle 6">
            <a:extLst>
              <a:ext uri="{FF2B5EF4-FFF2-40B4-BE49-F238E27FC236}">
                <a16:creationId xmlns:a16="http://schemas.microsoft.com/office/drawing/2014/main" id="{148C47B0-DD5F-0AAF-FDFB-3E680ADF1F3D}"/>
              </a:ext>
            </a:extLst>
          </p:cNvPr>
          <p:cNvSpPr>
            <a:spLocks noGrp="1" noChangeArrowheads="1"/>
          </p:cNvSpPr>
          <p:nvPr>
            <p:ph type="sldNum" sz="quarter" idx="12"/>
          </p:nvPr>
        </p:nvSpPr>
        <p:spPr>
          <a:ln/>
        </p:spPr>
        <p:txBody>
          <a:bodyPr/>
          <a:lstStyle>
            <a:lvl1pPr>
              <a:defRPr/>
            </a:lvl1pPr>
          </a:lstStyle>
          <a:p>
            <a:pPr>
              <a:defRPr/>
            </a:pPr>
            <a:fld id="{3D00E885-CBD3-4A0C-A8D7-A999F7D2FF47}" type="slidenum">
              <a:rPr lang="sv-SE" altLang="sv-SE"/>
              <a:pPr>
                <a:defRPr/>
              </a:pPr>
              <a:t>‹#›</a:t>
            </a:fld>
            <a:endParaRPr lang="sv-SE" altLang="sv-SE"/>
          </a:p>
        </p:txBody>
      </p:sp>
    </p:spTree>
    <p:extLst>
      <p:ext uri="{BB962C8B-B14F-4D97-AF65-F5344CB8AC3E}">
        <p14:creationId xmlns:p14="http://schemas.microsoft.com/office/powerpoint/2010/main" val="331464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DD8A65E-2F45-3DFC-A157-7DA1CB1E3D1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Rectangle 3">
            <a:extLst>
              <a:ext uri="{FF2B5EF4-FFF2-40B4-BE49-F238E27FC236}">
                <a16:creationId xmlns:a16="http://schemas.microsoft.com/office/drawing/2014/main" id="{7A6878C7-D734-7861-C92A-707D464BB9CE}"/>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8" name="Rectangle 4">
            <a:extLst>
              <a:ext uri="{FF2B5EF4-FFF2-40B4-BE49-F238E27FC236}">
                <a16:creationId xmlns:a16="http://schemas.microsoft.com/office/drawing/2014/main" id="{4E12CC6E-4142-FF90-EF2E-3DC6DB1CB8A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A6EFDB12-062B-4C41-BD61-A038B90509CD}" type="datetime1">
              <a:rPr lang="sv-SE"/>
              <a:pPr>
                <a:defRPr/>
              </a:pPr>
              <a:t>2023-02-15</a:t>
            </a:fld>
            <a:endParaRPr lang="sv-SE"/>
          </a:p>
        </p:txBody>
      </p:sp>
      <p:sp>
        <p:nvSpPr>
          <p:cNvPr id="1029" name="Rectangle 5">
            <a:extLst>
              <a:ext uri="{FF2B5EF4-FFF2-40B4-BE49-F238E27FC236}">
                <a16:creationId xmlns:a16="http://schemas.microsoft.com/office/drawing/2014/main" id="{FA463731-DF85-39CA-9903-BEF7768882E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r>
              <a:rPr lang="sv-SE"/>
              <a:t>Test</a:t>
            </a:r>
          </a:p>
        </p:txBody>
      </p:sp>
      <p:sp>
        <p:nvSpPr>
          <p:cNvPr id="1030" name="Rectangle 6">
            <a:extLst>
              <a:ext uri="{FF2B5EF4-FFF2-40B4-BE49-F238E27FC236}">
                <a16:creationId xmlns:a16="http://schemas.microsoft.com/office/drawing/2014/main" id="{B1CE1738-EBC2-AB0D-EFE1-D78BCDC2180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B1F2A9-6C88-442B-994F-C5C4913EF525}" type="slidenum">
              <a:rPr lang="sv-SE" altLang="sv-SE"/>
              <a:pPr>
                <a:defRPr/>
              </a:pPr>
              <a:t>‹#›</a:t>
            </a:fld>
            <a:endParaRPr lang="sv-SE" altLang="sv-SE"/>
          </a:p>
        </p:txBody>
      </p:sp>
    </p:spTree>
  </p:cSld>
  <p:clrMap bg1="lt1" tx1="dk1" bg2="lt2" tx2="dk2" accent1="accent1" accent2="accent2" accent3="accent3" accent4="accent4" accent5="accent5" accent6="accent6" hlink="hlink" folHlink="folHlink"/>
  <p:sldLayoutIdLst>
    <p:sldLayoutId id="2147483829" r:id="rId1"/>
    <p:sldLayoutId id="214748383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ubrik 1">
            <a:extLst>
              <a:ext uri="{FF2B5EF4-FFF2-40B4-BE49-F238E27FC236}">
                <a16:creationId xmlns:a16="http://schemas.microsoft.com/office/drawing/2014/main" id="{08141706-0C2F-16FD-155E-33E96A46F2C7}"/>
              </a:ext>
            </a:extLst>
          </p:cNvPr>
          <p:cNvSpPr>
            <a:spLocks noGrp="1" noChangeArrowheads="1"/>
          </p:cNvSpPr>
          <p:nvPr>
            <p:ph type="title"/>
          </p:nvPr>
        </p:nvSpPr>
        <p:spPr/>
        <p:txBody>
          <a:bodyPr/>
          <a:lstStyle/>
          <a:p>
            <a:r>
              <a:rPr lang="sv-SE" altLang="sv-SE" dirty="0"/>
              <a:t>Välkommen till Älvsbyns kommun</a:t>
            </a:r>
          </a:p>
        </p:txBody>
      </p:sp>
      <p:pic>
        <p:nvPicPr>
          <p:cNvPr id="4099" name="Picture 5" descr="Sommarvy över Älvsbyn med Piteälven i förgrunden. Fotograferat från Hundberget av Marcel Köppe.">
            <a:extLst>
              <a:ext uri="{FF2B5EF4-FFF2-40B4-BE49-F238E27FC236}">
                <a16:creationId xmlns:a16="http://schemas.microsoft.com/office/drawing/2014/main" id="{D0FC23F7-EC36-D0DB-D93D-78AEBF4EC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417638"/>
            <a:ext cx="10001250"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90D4D66-7C4E-3805-F2A3-41FB171DA233}"/>
              </a:ext>
            </a:extLst>
          </p:cNvPr>
          <p:cNvSpPr>
            <a:spLocks noGrp="1" noChangeArrowheads="1"/>
          </p:cNvSpPr>
          <p:nvPr>
            <p:ph type="title"/>
          </p:nvPr>
        </p:nvSpPr>
        <p:spPr>
          <a:xfrm>
            <a:off x="1955800" y="188913"/>
            <a:ext cx="8280400" cy="1366837"/>
          </a:xfrm>
        </p:spPr>
        <p:txBody>
          <a:bodyPr/>
          <a:lstStyle/>
          <a:p>
            <a:r>
              <a:rPr lang="sv-SE" altLang="sv-SE" sz="2800" dirty="0">
                <a:solidFill>
                  <a:schemeClr val="tx1"/>
                </a:solidFill>
              </a:rPr>
              <a:t>Kommunens uppdrag</a:t>
            </a:r>
            <a:br>
              <a:rPr lang="sv-SE" altLang="sv-SE" sz="1200" dirty="0">
                <a:solidFill>
                  <a:schemeClr val="tx1"/>
                </a:solidFill>
              </a:rPr>
            </a:br>
            <a:br>
              <a:rPr lang="sv-SE" altLang="sv-SE" sz="1200" dirty="0">
                <a:solidFill>
                  <a:schemeClr val="tx1"/>
                </a:solidFill>
              </a:rPr>
            </a:br>
            <a:r>
              <a:rPr lang="sv-SE" altLang="sv-SE" sz="1800" dirty="0">
                <a:solidFill>
                  <a:schemeClr val="tx1"/>
                </a:solidFill>
              </a:rPr>
              <a:t> Kommunerna är skyldiga att ha vissa verksamheter enligt lag.</a:t>
            </a:r>
            <a:br>
              <a:rPr lang="sv-SE" altLang="sv-SE" sz="1800" dirty="0">
                <a:solidFill>
                  <a:schemeClr val="tx1"/>
                </a:solidFill>
              </a:rPr>
            </a:br>
            <a:r>
              <a:rPr lang="sv-SE" altLang="sv-SE" sz="1800" dirty="0">
                <a:solidFill>
                  <a:schemeClr val="tx1"/>
                </a:solidFill>
              </a:rPr>
              <a:t>Andra verksamheter är frivilliga och beslutas av lokalpolitikerna.</a:t>
            </a:r>
          </a:p>
        </p:txBody>
      </p:sp>
      <p:sp>
        <p:nvSpPr>
          <p:cNvPr id="23555" name="textruta 5">
            <a:extLst>
              <a:ext uri="{FF2B5EF4-FFF2-40B4-BE49-F238E27FC236}">
                <a16:creationId xmlns:a16="http://schemas.microsoft.com/office/drawing/2014/main" id="{750E7EB2-64D5-FA1A-0F83-23622D5F357D}"/>
              </a:ext>
            </a:extLst>
          </p:cNvPr>
          <p:cNvSpPr txBox="1">
            <a:spLocks noChangeArrowheads="1"/>
          </p:cNvSpPr>
          <p:nvPr/>
        </p:nvSpPr>
        <p:spPr bwMode="auto">
          <a:xfrm>
            <a:off x="6311900" y="1989138"/>
            <a:ext cx="37449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400" b="1" dirty="0"/>
              <a:t>Exempel på kommunernas frivilliga åtaganden</a:t>
            </a:r>
            <a:br>
              <a:rPr lang="sv-SE" altLang="sv-SE" sz="1400" b="1" dirty="0"/>
            </a:br>
            <a:r>
              <a:rPr lang="sv-SE" altLang="sv-SE" sz="1400" dirty="0"/>
              <a:t>Öppen förskola</a:t>
            </a:r>
            <a:br>
              <a:rPr lang="sv-SE" altLang="sv-SE" sz="1400" dirty="0"/>
            </a:br>
            <a:r>
              <a:rPr lang="sv-SE" altLang="sv-SE" sz="1400" dirty="0"/>
              <a:t>Fritidsverksamhet</a:t>
            </a:r>
            <a:br>
              <a:rPr lang="sv-SE" altLang="sv-SE" sz="1400" dirty="0"/>
            </a:br>
            <a:r>
              <a:rPr lang="sv-SE" altLang="sv-SE" sz="1400" dirty="0"/>
              <a:t>Bygga bostäder</a:t>
            </a:r>
            <a:br>
              <a:rPr lang="sv-SE" altLang="sv-SE" sz="1400" dirty="0"/>
            </a:br>
            <a:r>
              <a:rPr lang="sv-SE" altLang="sv-SE" sz="1400" dirty="0"/>
              <a:t>Energi</a:t>
            </a:r>
            <a:br>
              <a:rPr lang="sv-SE" altLang="sv-SE" sz="1400" dirty="0"/>
            </a:br>
            <a:r>
              <a:rPr lang="sv-SE" altLang="sv-SE" sz="1400" dirty="0"/>
              <a:t>Hälso- och viss sjukvård i hemmet</a:t>
            </a:r>
            <a:br>
              <a:rPr lang="sv-SE" altLang="sv-SE" sz="1400" dirty="0"/>
            </a:br>
            <a:r>
              <a:rPr lang="sv-SE" altLang="sv-SE" sz="1400" dirty="0"/>
              <a:t>Sysselsättning</a:t>
            </a:r>
            <a:br>
              <a:rPr lang="sv-SE" altLang="sv-SE" sz="1400" dirty="0"/>
            </a:br>
            <a:r>
              <a:rPr lang="sv-SE" altLang="sv-SE" sz="1400" dirty="0"/>
              <a:t>Näringslivsutveckling</a:t>
            </a:r>
            <a:br>
              <a:rPr lang="sv-SE" altLang="sv-SE" sz="1400" dirty="0"/>
            </a:br>
            <a:r>
              <a:rPr lang="sv-SE" altLang="sv-SE" sz="1400" dirty="0"/>
              <a:t>Kultur</a:t>
            </a:r>
          </a:p>
        </p:txBody>
      </p:sp>
      <p:sp>
        <p:nvSpPr>
          <p:cNvPr id="23556" name="textruta 6">
            <a:extLst>
              <a:ext uri="{FF2B5EF4-FFF2-40B4-BE49-F238E27FC236}">
                <a16:creationId xmlns:a16="http://schemas.microsoft.com/office/drawing/2014/main" id="{8313B25C-13B6-A296-2AD6-799A565FCAA6}"/>
              </a:ext>
            </a:extLst>
          </p:cNvPr>
          <p:cNvSpPr txBox="1">
            <a:spLocks noChangeArrowheads="1"/>
          </p:cNvSpPr>
          <p:nvPr/>
        </p:nvSpPr>
        <p:spPr bwMode="auto">
          <a:xfrm>
            <a:off x="2135188" y="1989138"/>
            <a:ext cx="403225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400" b="1" dirty="0"/>
              <a:t>Kommunernas obligatoriska åtaganden</a:t>
            </a:r>
            <a:br>
              <a:rPr lang="sv-SE" altLang="sv-SE" sz="1400" b="1" dirty="0"/>
            </a:br>
            <a:r>
              <a:rPr lang="sv-SE" altLang="sv-SE" sz="1400" dirty="0"/>
              <a:t>Förskoleverksamhet och skolbarnsomsorg</a:t>
            </a:r>
            <a:br>
              <a:rPr lang="sv-SE" altLang="sv-SE" sz="1400" dirty="0"/>
            </a:br>
            <a:r>
              <a:rPr lang="sv-SE" altLang="sv-SE" sz="1400" dirty="0"/>
              <a:t>Förskoleklass, grundskola, gymnasieskola och särskola</a:t>
            </a:r>
            <a:br>
              <a:rPr lang="sv-SE" altLang="sv-SE" sz="1400" dirty="0"/>
            </a:br>
            <a:r>
              <a:rPr lang="sv-SE" altLang="sv-SE" sz="1400" dirty="0"/>
              <a:t>Kommunal vuxenutbildning</a:t>
            </a:r>
            <a:br>
              <a:rPr lang="sv-SE" altLang="sv-SE" sz="1400" dirty="0"/>
            </a:br>
            <a:r>
              <a:rPr lang="sv-SE" altLang="sv-SE" sz="1400" dirty="0"/>
              <a:t>Svenska för invandrare</a:t>
            </a:r>
            <a:br>
              <a:rPr lang="sv-SE" altLang="sv-SE" sz="1400" dirty="0"/>
            </a:br>
            <a:r>
              <a:rPr lang="sv-SE" altLang="sv-SE" sz="1400" dirty="0"/>
              <a:t>Socialtjänst, inklusive individ- och familjeomsorg</a:t>
            </a:r>
            <a:br>
              <a:rPr lang="sv-SE" altLang="sv-SE" sz="1400" dirty="0"/>
            </a:br>
            <a:r>
              <a:rPr lang="sv-SE" altLang="sv-SE" sz="1400" dirty="0"/>
              <a:t>Omsorg om äldre och funk­tionshindrade</a:t>
            </a:r>
            <a:br>
              <a:rPr lang="sv-SE" altLang="sv-SE" sz="1400" dirty="0"/>
            </a:br>
            <a:r>
              <a:rPr lang="sv-SE" altLang="sv-SE" sz="1400" dirty="0"/>
              <a:t>Hälso- och viss sjukvård i särskilt boende</a:t>
            </a:r>
            <a:br>
              <a:rPr lang="sv-SE" altLang="sv-SE" sz="1400" dirty="0"/>
            </a:br>
            <a:r>
              <a:rPr lang="sv-SE" altLang="sv-SE" sz="1400" dirty="0"/>
              <a:t>Stadsplanering och byggfrågor</a:t>
            </a:r>
            <a:br>
              <a:rPr lang="sv-SE" altLang="sv-SE" sz="1400" dirty="0"/>
            </a:br>
            <a:r>
              <a:rPr lang="sv-SE" altLang="sv-SE" sz="1400" dirty="0"/>
              <a:t>Hälso- och miljöskydd</a:t>
            </a:r>
            <a:br>
              <a:rPr lang="sv-SE" altLang="sv-SE" sz="1400" dirty="0"/>
            </a:br>
            <a:r>
              <a:rPr lang="sv-SE" altLang="sv-SE" sz="1400" dirty="0"/>
              <a:t>Renhållning och avfallshantering</a:t>
            </a:r>
            <a:br>
              <a:rPr lang="sv-SE" altLang="sv-SE" sz="1400" dirty="0"/>
            </a:br>
            <a:r>
              <a:rPr lang="sv-SE" altLang="sv-SE" sz="1400" dirty="0"/>
              <a:t>Räddningstjänst</a:t>
            </a:r>
            <a:br>
              <a:rPr lang="sv-SE" altLang="sv-SE" sz="1400" dirty="0"/>
            </a:br>
            <a:r>
              <a:rPr lang="sv-SE" altLang="sv-SE" sz="1400" dirty="0"/>
              <a:t>Vatten och avlopp</a:t>
            </a:r>
            <a:br>
              <a:rPr lang="sv-SE" altLang="sv-SE" sz="1400" dirty="0"/>
            </a:br>
            <a:r>
              <a:rPr lang="sv-SE" altLang="sv-SE" sz="1400" dirty="0"/>
              <a:t>Bibliotek</a:t>
            </a:r>
            <a:br>
              <a:rPr lang="sv-SE" altLang="sv-SE" sz="1400" dirty="0"/>
            </a:br>
            <a:r>
              <a:rPr lang="sv-SE" altLang="sv-SE" sz="1400" dirty="0"/>
              <a:t>Krisberedskap</a:t>
            </a:r>
            <a:br>
              <a:rPr lang="sv-SE" altLang="sv-SE" sz="1400" dirty="0"/>
            </a:br>
            <a:r>
              <a:rPr lang="sv-SE" altLang="sv-SE" sz="1400" dirty="0"/>
              <a:t>Kollektivtrafik (tillsammans med landstingen)</a:t>
            </a:r>
            <a:br>
              <a:rPr lang="sv-SE" altLang="sv-SE" sz="1400" dirty="0"/>
            </a:br>
            <a:r>
              <a:rPr lang="sv-SE" altLang="sv-SE" sz="1400" dirty="0"/>
              <a:t>Bostadsförsörjning</a:t>
            </a:r>
            <a:br>
              <a:rPr lang="sv-SE" altLang="sv-SE" sz="1400" dirty="0"/>
            </a:br>
            <a:endParaRPr lang="sv-SE" altLang="sv-SE" sz="1400"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7A5B0CF-3C2D-8419-3DA5-52BD6F7FFE71}"/>
              </a:ext>
            </a:extLst>
          </p:cNvPr>
          <p:cNvSpPr>
            <a:spLocks noGrp="1" noChangeArrowheads="1"/>
          </p:cNvSpPr>
          <p:nvPr>
            <p:ph type="title"/>
          </p:nvPr>
        </p:nvSpPr>
        <p:spPr>
          <a:xfrm>
            <a:off x="2281238" y="188913"/>
            <a:ext cx="7629525" cy="2376487"/>
          </a:xfrm>
        </p:spPr>
        <p:txBody>
          <a:bodyPr/>
          <a:lstStyle/>
          <a:p>
            <a:pPr eaLnBrk="1" hangingPunct="1"/>
            <a:r>
              <a:rPr lang="sv-SE" altLang="sv-SE" sz="2800" dirty="0">
                <a:solidFill>
                  <a:schemeClr val="tx1"/>
                </a:solidFill>
              </a:rPr>
              <a:t>Arbeta på Älvsbyns kommun</a:t>
            </a:r>
            <a:br>
              <a:rPr lang="sv-SE" altLang="sv-SE" sz="2800" dirty="0">
                <a:solidFill>
                  <a:schemeClr val="tx1"/>
                </a:solidFill>
              </a:rPr>
            </a:br>
            <a:br>
              <a:rPr lang="sv-SE" altLang="sv-SE" sz="800" dirty="0">
                <a:solidFill>
                  <a:schemeClr val="tx1"/>
                </a:solidFill>
              </a:rPr>
            </a:br>
            <a:r>
              <a:rPr lang="sv-SE" altLang="sv-SE" sz="2000" dirty="0">
                <a:solidFill>
                  <a:schemeClr val="tx1"/>
                </a:solidFill>
              </a:rPr>
              <a:t>Bemanningsenheten</a:t>
            </a:r>
            <a:br>
              <a:rPr lang="sv-SE" altLang="sv-SE" sz="2000" dirty="0">
                <a:solidFill>
                  <a:schemeClr val="tx1"/>
                </a:solidFill>
              </a:rPr>
            </a:br>
            <a:r>
              <a:rPr lang="sv-SE" altLang="sv-SE" sz="1400" dirty="0">
                <a:solidFill>
                  <a:schemeClr val="tx1"/>
                </a:solidFill>
              </a:rPr>
              <a:t>(öppet 10.30-14.30)</a:t>
            </a:r>
            <a:br>
              <a:rPr lang="sv-SE" altLang="sv-SE" sz="1400" dirty="0">
                <a:solidFill>
                  <a:schemeClr val="tx1"/>
                </a:solidFill>
              </a:rPr>
            </a:br>
            <a:br>
              <a:rPr lang="sv-SE" altLang="sv-SE" sz="800" dirty="0">
                <a:solidFill>
                  <a:schemeClr val="tx1"/>
                </a:solidFill>
              </a:rPr>
            </a:br>
            <a:r>
              <a:rPr lang="sv-SE" altLang="sv-SE" sz="2000" dirty="0">
                <a:solidFill>
                  <a:schemeClr val="tx1"/>
                </a:solidFill>
              </a:rPr>
              <a:t>Uppehållstillstånd</a:t>
            </a:r>
            <a:br>
              <a:rPr lang="sv-SE" altLang="sv-SE" sz="2000" dirty="0">
                <a:solidFill>
                  <a:schemeClr val="tx1"/>
                </a:solidFill>
              </a:rPr>
            </a:br>
            <a:r>
              <a:rPr lang="sv-SE" altLang="sv-SE" sz="2000" dirty="0">
                <a:solidFill>
                  <a:schemeClr val="tx1"/>
                </a:solidFill>
              </a:rPr>
              <a:t>Arbetstillstånd</a:t>
            </a:r>
            <a:br>
              <a:rPr lang="sv-SE" altLang="sv-SE" sz="2000" dirty="0">
                <a:solidFill>
                  <a:schemeClr val="tx1"/>
                </a:solidFill>
              </a:rPr>
            </a:br>
            <a:r>
              <a:rPr lang="sv-SE" altLang="sv-SE" sz="1400" dirty="0">
                <a:solidFill>
                  <a:schemeClr val="tx1"/>
                </a:solidFill>
              </a:rPr>
              <a:t>Viktigt med det svenska språket</a:t>
            </a:r>
            <a:br>
              <a:rPr lang="sv-SE" altLang="sv-SE" sz="1400" dirty="0">
                <a:solidFill>
                  <a:schemeClr val="tx1"/>
                </a:solidFill>
              </a:rPr>
            </a:br>
            <a:r>
              <a:rPr lang="sv-SE" altLang="sv-SE" sz="1400" dirty="0">
                <a:solidFill>
                  <a:schemeClr val="tx1"/>
                </a:solidFill>
              </a:rPr>
              <a:t>både muntligt och skriftligt (på grund av mycket dokumentation)</a:t>
            </a:r>
            <a:endParaRPr lang="sv-SE" altLang="sv-SE" sz="2000" dirty="0">
              <a:solidFill>
                <a:schemeClr val="tx1"/>
              </a:solidFill>
            </a:endParaRPr>
          </a:p>
        </p:txBody>
      </p:sp>
      <p:pic>
        <p:nvPicPr>
          <p:cNvPr id="25603" name="Bildobjekt 4" descr="IMG_0130b (1024px).JPG">
            <a:extLst>
              <a:ext uri="{FF2B5EF4-FFF2-40B4-BE49-F238E27FC236}">
                <a16:creationId xmlns:a16="http://schemas.microsoft.com/office/drawing/2014/main" id="{EDACEE6C-7931-FD7D-0C1B-4E50B1306A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2659063"/>
            <a:ext cx="46069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73FC92B-5B42-09E0-FF2E-68BE623C1676}"/>
              </a:ext>
            </a:extLst>
          </p:cNvPr>
          <p:cNvSpPr>
            <a:spLocks noGrp="1" noChangeArrowheads="1"/>
          </p:cNvSpPr>
          <p:nvPr>
            <p:ph type="title"/>
          </p:nvPr>
        </p:nvSpPr>
        <p:spPr>
          <a:xfrm>
            <a:off x="1981200" y="260350"/>
            <a:ext cx="8229600" cy="850900"/>
          </a:xfrm>
        </p:spPr>
        <p:txBody>
          <a:bodyPr/>
          <a:lstStyle/>
          <a:p>
            <a:pPr eaLnBrk="1" hangingPunct="1"/>
            <a:r>
              <a:rPr lang="sv-SE" altLang="sv-SE" sz="2800" dirty="0">
                <a:solidFill>
                  <a:schemeClr val="tx1"/>
                </a:solidFill>
              </a:rPr>
              <a:t>Äldreomsorg</a:t>
            </a:r>
            <a:br>
              <a:rPr lang="sv-SE" altLang="sv-SE" sz="2800" dirty="0">
                <a:solidFill>
                  <a:schemeClr val="tx1"/>
                </a:solidFill>
              </a:rPr>
            </a:br>
            <a:r>
              <a:rPr lang="sv-SE" altLang="sv-SE" sz="2000" dirty="0">
                <a:solidFill>
                  <a:schemeClr val="tx1"/>
                </a:solidFill>
              </a:rPr>
              <a:t>2077 personer 65+</a:t>
            </a:r>
            <a:br>
              <a:rPr lang="sv-SE" altLang="sv-SE" sz="2000" dirty="0">
                <a:solidFill>
                  <a:schemeClr val="tx1"/>
                </a:solidFill>
              </a:rPr>
            </a:br>
            <a:r>
              <a:rPr lang="sv-SE" altLang="sv-SE" sz="1600" dirty="0">
                <a:solidFill>
                  <a:schemeClr val="tx1"/>
                </a:solidFill>
              </a:rPr>
              <a:t>(31 december 2014)</a:t>
            </a:r>
            <a:endParaRPr lang="sv-SE" altLang="sv-SE" sz="2000" dirty="0">
              <a:solidFill>
                <a:schemeClr val="tx1"/>
              </a:solidFill>
            </a:endParaRPr>
          </a:p>
        </p:txBody>
      </p:sp>
      <p:pic>
        <p:nvPicPr>
          <p:cNvPr id="27651" name="Bildobjekt 13" descr="IMG_2314.JPG">
            <a:extLst>
              <a:ext uri="{FF2B5EF4-FFF2-40B4-BE49-F238E27FC236}">
                <a16:creationId xmlns:a16="http://schemas.microsoft.com/office/drawing/2014/main" id="{4093B510-7129-5E1E-8933-A14B2F0F27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1341438"/>
            <a:ext cx="29527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2" descr="G:\Bilder\Övriga fotografer\Marcel Köppe\Friköpta\2011\Nyberga\nyberga-7.jpg">
            <a:extLst>
              <a:ext uri="{FF2B5EF4-FFF2-40B4-BE49-F238E27FC236}">
                <a16:creationId xmlns:a16="http://schemas.microsoft.com/office/drawing/2014/main" id="{70317C97-5A95-0637-5B41-8FF9EB083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1341438"/>
            <a:ext cx="29527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87863A2-3A8A-0F1E-20E8-52DC9F04CA6F}"/>
              </a:ext>
            </a:extLst>
          </p:cNvPr>
          <p:cNvSpPr>
            <a:spLocks noGrp="1" noChangeArrowheads="1"/>
          </p:cNvSpPr>
          <p:nvPr>
            <p:ph type="title"/>
          </p:nvPr>
        </p:nvSpPr>
        <p:spPr>
          <a:xfrm>
            <a:off x="1981200" y="346075"/>
            <a:ext cx="8229600" cy="850900"/>
          </a:xfrm>
        </p:spPr>
        <p:txBody>
          <a:bodyPr/>
          <a:lstStyle/>
          <a:p>
            <a:pPr eaLnBrk="1" hangingPunct="1"/>
            <a:r>
              <a:rPr lang="sv-SE" altLang="sv-SE" sz="2800" dirty="0">
                <a:solidFill>
                  <a:schemeClr val="tx1"/>
                </a:solidFill>
              </a:rPr>
              <a:t>Äldreomsorg</a:t>
            </a:r>
            <a:br>
              <a:rPr lang="sv-SE" altLang="sv-SE" sz="2800" dirty="0">
                <a:solidFill>
                  <a:schemeClr val="tx1"/>
                </a:solidFill>
              </a:rPr>
            </a:br>
            <a:r>
              <a:rPr lang="sv-SE" altLang="sv-SE" sz="2000" dirty="0">
                <a:solidFill>
                  <a:schemeClr val="tx1"/>
                </a:solidFill>
              </a:rPr>
              <a:t>2077 personer 65+</a:t>
            </a:r>
            <a:br>
              <a:rPr lang="sv-SE" altLang="sv-SE" sz="2000" dirty="0">
                <a:solidFill>
                  <a:schemeClr val="tx1"/>
                </a:solidFill>
              </a:rPr>
            </a:br>
            <a:r>
              <a:rPr lang="sv-SE" altLang="sv-SE" sz="1600" dirty="0">
                <a:solidFill>
                  <a:schemeClr val="tx1"/>
                </a:solidFill>
              </a:rPr>
              <a:t>(31 december 2014)</a:t>
            </a:r>
            <a:endParaRPr lang="sv-SE" altLang="sv-SE" dirty="0">
              <a:solidFill>
                <a:schemeClr val="tx1"/>
              </a:solidFill>
            </a:endParaRPr>
          </a:p>
        </p:txBody>
      </p:sp>
      <p:pic>
        <p:nvPicPr>
          <p:cNvPr id="29699" name="Picture 11" descr="G:\Bilder\Övriga fotografer\Marcel Köppe\Friköpta\2011\Fluxen\fluxen-15.jpg">
            <a:extLst>
              <a:ext uri="{FF2B5EF4-FFF2-40B4-BE49-F238E27FC236}">
                <a16:creationId xmlns:a16="http://schemas.microsoft.com/office/drawing/2014/main" id="{12AB2EBB-9D27-35FD-6ACD-7D40BE510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484313"/>
            <a:ext cx="58801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Bildobjekt 16" descr="alvakraskolan-25.jpg">
            <a:extLst>
              <a:ext uri="{FF2B5EF4-FFF2-40B4-BE49-F238E27FC236}">
                <a16:creationId xmlns:a16="http://schemas.microsoft.com/office/drawing/2014/main" id="{9695D32B-A0F0-E969-C2AD-7967C3F4573B}"/>
              </a:ext>
            </a:extLst>
          </p:cNvPr>
          <p:cNvPicPr>
            <a:picLocks noChangeAspect="1"/>
          </p:cNvPicPr>
          <p:nvPr/>
        </p:nvPicPr>
        <p:blipFill>
          <a:blip r:embed="rId3">
            <a:extLst>
              <a:ext uri="{28A0092B-C50C-407E-A947-70E740481C1C}">
                <a14:useLocalDpi xmlns:a14="http://schemas.microsoft.com/office/drawing/2010/main" val="0"/>
              </a:ext>
            </a:extLst>
          </a:blip>
          <a:srcRect t="18456"/>
          <a:stretch>
            <a:fillRect/>
          </a:stretch>
        </p:blipFill>
        <p:spPr bwMode="auto">
          <a:xfrm>
            <a:off x="7896225" y="606425"/>
            <a:ext cx="2366963"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Bildobjekt 10" descr="parkskola-10.jpg">
            <a:extLst>
              <a:ext uri="{FF2B5EF4-FFF2-40B4-BE49-F238E27FC236}">
                <a16:creationId xmlns:a16="http://schemas.microsoft.com/office/drawing/2014/main" id="{D1E8CF71-4CA1-BE1C-8738-F52F464DF6F9}"/>
              </a:ext>
            </a:extLst>
          </p:cNvPr>
          <p:cNvPicPr>
            <a:picLocks noChangeAspect="1"/>
          </p:cNvPicPr>
          <p:nvPr/>
        </p:nvPicPr>
        <p:blipFill>
          <a:blip r:embed="rId4">
            <a:extLst>
              <a:ext uri="{28A0092B-C50C-407E-A947-70E740481C1C}">
                <a14:useLocalDpi xmlns:a14="http://schemas.microsoft.com/office/drawing/2010/main" val="0"/>
              </a:ext>
            </a:extLst>
          </a:blip>
          <a:srcRect r="5530"/>
          <a:stretch>
            <a:fillRect/>
          </a:stretch>
        </p:blipFill>
        <p:spPr bwMode="auto">
          <a:xfrm>
            <a:off x="2351088" y="3284538"/>
            <a:ext cx="340201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a:extLst>
              <a:ext uri="{FF2B5EF4-FFF2-40B4-BE49-F238E27FC236}">
                <a16:creationId xmlns:a16="http://schemas.microsoft.com/office/drawing/2014/main" id="{E9AD00DE-2B94-F70A-03E4-020F09BFAC0A}"/>
              </a:ext>
            </a:extLst>
          </p:cNvPr>
          <p:cNvSpPr>
            <a:spLocks noGrp="1" noChangeArrowheads="1"/>
          </p:cNvSpPr>
          <p:nvPr>
            <p:ph type="title"/>
          </p:nvPr>
        </p:nvSpPr>
        <p:spPr>
          <a:xfrm>
            <a:off x="1981200" y="346075"/>
            <a:ext cx="8229600" cy="850900"/>
          </a:xfrm>
        </p:spPr>
        <p:txBody>
          <a:bodyPr/>
          <a:lstStyle/>
          <a:p>
            <a:pPr eaLnBrk="1" hangingPunct="1"/>
            <a:r>
              <a:rPr lang="sv-SE" altLang="sv-SE" sz="2800" dirty="0">
                <a:solidFill>
                  <a:schemeClr val="tx1"/>
                </a:solidFill>
              </a:rPr>
              <a:t>Skola</a:t>
            </a:r>
            <a:br>
              <a:rPr lang="sv-SE" altLang="sv-SE" sz="2800" dirty="0">
                <a:solidFill>
                  <a:schemeClr val="tx1"/>
                </a:solidFill>
              </a:rPr>
            </a:br>
            <a:r>
              <a:rPr lang="sv-SE" altLang="sv-SE" sz="2000" dirty="0">
                <a:solidFill>
                  <a:schemeClr val="tx1"/>
                </a:solidFill>
              </a:rPr>
              <a:t>1229 personer 0-14 år</a:t>
            </a:r>
            <a:br>
              <a:rPr lang="sv-SE" altLang="sv-SE" sz="2000" dirty="0">
                <a:solidFill>
                  <a:schemeClr val="tx1"/>
                </a:solidFill>
              </a:rPr>
            </a:br>
            <a:r>
              <a:rPr lang="sv-SE" altLang="sv-SE" sz="1600" dirty="0">
                <a:solidFill>
                  <a:schemeClr val="tx1"/>
                </a:solidFill>
              </a:rPr>
              <a:t>(31 december 2014)</a:t>
            </a:r>
            <a:endParaRPr lang="sv-SE" altLang="sv-SE" sz="3600" dirty="0">
              <a:solidFill>
                <a:schemeClr val="tx1"/>
              </a:solidFill>
            </a:endParaRPr>
          </a:p>
        </p:txBody>
      </p:sp>
      <p:pic>
        <p:nvPicPr>
          <p:cNvPr id="31749" name="Bildobjekt 7" descr="forskola-21.jpg">
            <a:extLst>
              <a:ext uri="{FF2B5EF4-FFF2-40B4-BE49-F238E27FC236}">
                <a16:creationId xmlns:a16="http://schemas.microsoft.com/office/drawing/2014/main" id="{8650958B-BE20-85E8-C5E7-3DECBD4704C0}"/>
              </a:ext>
            </a:extLst>
          </p:cNvPr>
          <p:cNvPicPr>
            <a:picLocks noChangeAspect="1"/>
          </p:cNvPicPr>
          <p:nvPr/>
        </p:nvPicPr>
        <p:blipFill>
          <a:blip r:embed="rId5">
            <a:extLst>
              <a:ext uri="{28A0092B-C50C-407E-A947-70E740481C1C}">
                <a14:useLocalDpi xmlns:a14="http://schemas.microsoft.com/office/drawing/2010/main" val="0"/>
              </a:ext>
            </a:extLst>
          </a:blip>
          <a:srcRect r="5530"/>
          <a:stretch>
            <a:fillRect/>
          </a:stretch>
        </p:blipFill>
        <p:spPr bwMode="auto">
          <a:xfrm>
            <a:off x="4367213" y="1412875"/>
            <a:ext cx="329882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Bildobjekt 12" descr="parkskola-14.jpg">
            <a:extLst>
              <a:ext uri="{FF2B5EF4-FFF2-40B4-BE49-F238E27FC236}">
                <a16:creationId xmlns:a16="http://schemas.microsoft.com/office/drawing/2014/main" id="{5E375663-5BFF-0E46-1F7F-CD1D8D58AFF0}"/>
              </a:ext>
            </a:extLst>
          </p:cNvPr>
          <p:cNvPicPr>
            <a:picLocks noChangeAspect="1"/>
          </p:cNvPicPr>
          <p:nvPr/>
        </p:nvPicPr>
        <p:blipFill>
          <a:blip r:embed="rId6">
            <a:extLst>
              <a:ext uri="{28A0092B-C50C-407E-A947-70E740481C1C}">
                <a14:useLocalDpi xmlns:a14="http://schemas.microsoft.com/office/drawing/2010/main" val="0"/>
              </a:ext>
            </a:extLst>
          </a:blip>
          <a:srcRect l="8295" r="8295"/>
          <a:stretch>
            <a:fillRect/>
          </a:stretch>
        </p:blipFill>
        <p:spPr bwMode="auto">
          <a:xfrm>
            <a:off x="1581150" y="333375"/>
            <a:ext cx="300196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Bildobjekt 17" descr="Knut 00002.MTS.Still001_b.jpg">
            <a:extLst>
              <a:ext uri="{FF2B5EF4-FFF2-40B4-BE49-F238E27FC236}">
                <a16:creationId xmlns:a16="http://schemas.microsoft.com/office/drawing/2014/main" id="{A36C0E53-B560-10B5-B73A-C3DA5A442F27}"/>
              </a:ext>
            </a:extLst>
          </p:cNvPr>
          <p:cNvPicPr>
            <a:picLocks noChangeAspect="1"/>
          </p:cNvPicPr>
          <p:nvPr/>
        </p:nvPicPr>
        <p:blipFill>
          <a:blip r:embed="rId7">
            <a:extLst>
              <a:ext uri="{28A0092B-C50C-407E-A947-70E740481C1C}">
                <a14:useLocalDpi xmlns:a14="http://schemas.microsoft.com/office/drawing/2010/main" val="0"/>
              </a:ext>
            </a:extLst>
          </a:blip>
          <a:srcRect l="14764"/>
          <a:stretch>
            <a:fillRect/>
          </a:stretch>
        </p:blipFill>
        <p:spPr bwMode="auto">
          <a:xfrm>
            <a:off x="6383338" y="3451225"/>
            <a:ext cx="33972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1A0BABA-0A7C-01F1-74B9-96DF83990B26}"/>
              </a:ext>
            </a:extLst>
          </p:cNvPr>
          <p:cNvSpPr>
            <a:spLocks noGrp="1" noChangeArrowheads="1"/>
          </p:cNvSpPr>
          <p:nvPr>
            <p:ph type="title"/>
          </p:nvPr>
        </p:nvSpPr>
        <p:spPr>
          <a:xfrm>
            <a:off x="1981200" y="346075"/>
            <a:ext cx="8229600" cy="850900"/>
          </a:xfrm>
        </p:spPr>
        <p:txBody>
          <a:bodyPr/>
          <a:lstStyle/>
          <a:p>
            <a:pPr eaLnBrk="1" hangingPunct="1"/>
            <a:r>
              <a:rPr lang="sv-SE" altLang="sv-SE" sz="2800" dirty="0">
                <a:solidFill>
                  <a:schemeClr val="tx1"/>
                </a:solidFill>
              </a:rPr>
              <a:t>Aktiv föreningsverksamhet</a:t>
            </a:r>
            <a:br>
              <a:rPr lang="sv-SE" altLang="sv-SE" sz="2800" dirty="0">
                <a:solidFill>
                  <a:schemeClr val="tx1"/>
                </a:solidFill>
              </a:rPr>
            </a:br>
            <a:r>
              <a:rPr lang="sv-SE" altLang="sv-SE" sz="2000" dirty="0">
                <a:solidFill>
                  <a:schemeClr val="tx1"/>
                </a:solidFill>
              </a:rPr>
              <a:t>114 föreningar</a:t>
            </a:r>
            <a:endParaRPr lang="sv-SE" altLang="sv-SE" dirty="0">
              <a:solidFill>
                <a:schemeClr val="tx1"/>
              </a:solidFill>
            </a:endParaRPr>
          </a:p>
        </p:txBody>
      </p:sp>
      <p:pic>
        <p:nvPicPr>
          <p:cNvPr id="33795" name="Picture 4" descr="IMG_3311_1024px">
            <a:extLst>
              <a:ext uri="{FF2B5EF4-FFF2-40B4-BE49-F238E27FC236}">
                <a16:creationId xmlns:a16="http://schemas.microsoft.com/office/drawing/2014/main" id="{9AE397A1-8C0E-E71B-F771-5137DC418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920"/>
          <a:stretch>
            <a:fillRect/>
          </a:stretch>
        </p:blipFill>
        <p:spPr bwMode="auto">
          <a:xfrm>
            <a:off x="5610225" y="3133725"/>
            <a:ext cx="362743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IMG_1840_1024px">
            <a:extLst>
              <a:ext uri="{FF2B5EF4-FFF2-40B4-BE49-F238E27FC236}">
                <a16:creationId xmlns:a16="http://schemas.microsoft.com/office/drawing/2014/main" id="{64150023-9801-77C9-16EA-8BF8D7D70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86"/>
          <a:stretch>
            <a:fillRect/>
          </a:stretch>
        </p:blipFill>
        <p:spPr bwMode="auto">
          <a:xfrm>
            <a:off x="2792413" y="3429000"/>
            <a:ext cx="33559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F:\mindre bilder\IMG_0746.jpg">
            <a:extLst>
              <a:ext uri="{FF2B5EF4-FFF2-40B4-BE49-F238E27FC236}">
                <a16:creationId xmlns:a16="http://schemas.microsoft.com/office/drawing/2014/main" id="{D19FBAFB-6464-E993-BEA8-C11E43870D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1341438"/>
            <a:ext cx="32131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0" descr="G:\Bilder\Övriga fotografer\Marcel Köppe\Friköpta\2012\Blandade bilder\bowling.jpg">
            <a:extLst>
              <a:ext uri="{FF2B5EF4-FFF2-40B4-BE49-F238E27FC236}">
                <a16:creationId xmlns:a16="http://schemas.microsoft.com/office/drawing/2014/main" id="{DA0EA7A4-75DD-40EF-0985-D591B84FC6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682" t="8202" r="15688" b="27559"/>
          <a:stretch>
            <a:fillRect/>
          </a:stretch>
        </p:blipFill>
        <p:spPr bwMode="auto">
          <a:xfrm>
            <a:off x="2789238" y="1341438"/>
            <a:ext cx="33591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objekt 13" descr="IMG_4285b, Foto Peter Lundberg.JPG">
            <a:extLst>
              <a:ext uri="{FF2B5EF4-FFF2-40B4-BE49-F238E27FC236}">
                <a16:creationId xmlns:a16="http://schemas.microsoft.com/office/drawing/2014/main" id="{CA78CE1B-C178-851F-014B-B04EB5DC7E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58938"/>
            <a:ext cx="28797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1026">
            <a:extLst>
              <a:ext uri="{FF2B5EF4-FFF2-40B4-BE49-F238E27FC236}">
                <a16:creationId xmlns:a16="http://schemas.microsoft.com/office/drawing/2014/main" id="{F23692E0-2075-2366-D1B0-14C37AEE9876}"/>
              </a:ext>
            </a:extLst>
          </p:cNvPr>
          <p:cNvSpPr>
            <a:spLocks noGrp="1" noChangeArrowheads="1"/>
          </p:cNvSpPr>
          <p:nvPr>
            <p:ph type="title"/>
          </p:nvPr>
        </p:nvSpPr>
        <p:spPr>
          <a:xfrm>
            <a:off x="1981200" y="465138"/>
            <a:ext cx="8229600" cy="1143000"/>
          </a:xfrm>
        </p:spPr>
        <p:txBody>
          <a:bodyPr/>
          <a:lstStyle/>
          <a:p>
            <a:pPr eaLnBrk="1" hangingPunct="1"/>
            <a:r>
              <a:rPr lang="sv-SE" altLang="sv-SE" sz="2800" dirty="0">
                <a:solidFill>
                  <a:schemeClr val="tx1"/>
                </a:solidFill>
              </a:rPr>
              <a:t>Centrumhandel </a:t>
            </a:r>
            <a:br>
              <a:rPr lang="sv-SE" altLang="sv-SE" sz="3600" dirty="0">
                <a:solidFill>
                  <a:schemeClr val="tx1"/>
                </a:solidFill>
              </a:rPr>
            </a:br>
            <a:r>
              <a:rPr lang="sv-SE" altLang="sv-SE" sz="2000" dirty="0">
                <a:solidFill>
                  <a:schemeClr val="tx1"/>
                </a:solidFill>
              </a:rPr>
              <a:t>storgatan Älvsbyn</a:t>
            </a:r>
            <a:endParaRPr lang="sv-SE" altLang="sv-SE" dirty="0">
              <a:solidFill>
                <a:schemeClr val="tx1"/>
              </a:solidFill>
            </a:endParaRPr>
          </a:p>
        </p:txBody>
      </p:sp>
      <p:pic>
        <p:nvPicPr>
          <p:cNvPr id="35844" name="Bildobjekt 4" descr="IMG_3090.jpg">
            <a:extLst>
              <a:ext uri="{FF2B5EF4-FFF2-40B4-BE49-F238E27FC236}">
                <a16:creationId xmlns:a16="http://schemas.microsoft.com/office/drawing/2014/main" id="{69354F13-FF13-6DF5-83E6-1D456D7A27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1658938"/>
            <a:ext cx="28797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Bildobjekt 14" descr="IMG_0161.jpg">
            <a:extLst>
              <a:ext uri="{FF2B5EF4-FFF2-40B4-BE49-F238E27FC236}">
                <a16:creationId xmlns:a16="http://schemas.microsoft.com/office/drawing/2014/main" id="{7228C208-6D58-E8FF-9048-3762DCA3FD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3573463"/>
            <a:ext cx="29146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32" descr="F:\mindre bilder\IMG_9479b3, Peter Lundberg.jpg">
            <a:extLst>
              <a:ext uri="{FF2B5EF4-FFF2-40B4-BE49-F238E27FC236}">
                <a16:creationId xmlns:a16="http://schemas.microsoft.com/office/drawing/2014/main" id="{2DAE65FC-2B8E-B92C-014B-7577170C2C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73463"/>
            <a:ext cx="2873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FB4DE23-8BA3-5BB3-9FA4-AC72D2CBE1B6}"/>
              </a:ext>
            </a:extLst>
          </p:cNvPr>
          <p:cNvSpPr>
            <a:spLocks noGrp="1" noChangeArrowheads="1"/>
          </p:cNvSpPr>
          <p:nvPr>
            <p:ph type="title"/>
          </p:nvPr>
        </p:nvSpPr>
        <p:spPr>
          <a:xfrm>
            <a:off x="4114800" y="990600"/>
            <a:ext cx="4953000" cy="1143000"/>
          </a:xfrm>
        </p:spPr>
        <p:txBody>
          <a:bodyPr/>
          <a:lstStyle/>
          <a:p>
            <a:pPr algn="l" eaLnBrk="1" hangingPunct="1"/>
            <a:r>
              <a:rPr lang="sv-SE" altLang="sv-SE" sz="2800" dirty="0">
                <a:solidFill>
                  <a:schemeClr val="tx1"/>
                </a:solidFill>
              </a:rPr>
              <a:t>Tillsammans </a:t>
            </a:r>
            <a:br>
              <a:rPr lang="sv-SE" altLang="sv-SE" sz="2800" dirty="0">
                <a:solidFill>
                  <a:schemeClr val="tx1"/>
                </a:solidFill>
              </a:rPr>
            </a:br>
            <a:r>
              <a:rPr lang="sv-SE" altLang="sv-SE" sz="2000" dirty="0">
                <a:solidFill>
                  <a:schemeClr val="tx1"/>
                </a:solidFill>
              </a:rPr>
              <a:t>utvecklar vi…. </a:t>
            </a:r>
            <a:br>
              <a:rPr lang="sv-SE" altLang="sv-SE" sz="2000" dirty="0">
                <a:solidFill>
                  <a:schemeClr val="tx1"/>
                </a:solidFill>
              </a:rPr>
            </a:br>
            <a:endParaRPr lang="sv-SE" altLang="sv-SE" sz="2800" dirty="0">
              <a:solidFill>
                <a:schemeClr val="tx1"/>
              </a:solidFill>
            </a:endParaRPr>
          </a:p>
        </p:txBody>
      </p:sp>
      <p:pic>
        <p:nvPicPr>
          <p:cNvPr id="37891" name="Picture 6" descr="IMG_0144">
            <a:extLst>
              <a:ext uri="{FF2B5EF4-FFF2-40B4-BE49-F238E27FC236}">
                <a16:creationId xmlns:a16="http://schemas.microsoft.com/office/drawing/2014/main" id="{D7A7B842-3D2C-00FD-2C2F-401FF3C90A68}"/>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733800" y="2024063"/>
            <a:ext cx="487680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0D37421-FE98-9AD7-105A-653877D0F6B1}"/>
              </a:ext>
            </a:extLst>
          </p:cNvPr>
          <p:cNvSpPr>
            <a:spLocks noGrp="1" noChangeArrowheads="1"/>
          </p:cNvSpPr>
          <p:nvPr>
            <p:ph type="title"/>
          </p:nvPr>
        </p:nvSpPr>
        <p:spPr>
          <a:xfrm>
            <a:off x="2209800" y="333375"/>
            <a:ext cx="8229600" cy="2376488"/>
          </a:xfrm>
        </p:spPr>
        <p:txBody>
          <a:bodyPr/>
          <a:lstStyle/>
          <a:p>
            <a:pPr eaLnBrk="1" hangingPunct="1"/>
            <a:r>
              <a:rPr lang="sv-SE" altLang="sv-SE" sz="2800" dirty="0">
                <a:solidFill>
                  <a:schemeClr val="tx1"/>
                </a:solidFill>
              </a:rPr>
              <a:t>Entreprenörskap</a:t>
            </a:r>
            <a:br>
              <a:rPr lang="sv-SE" altLang="sv-SE" sz="2800" dirty="0">
                <a:solidFill>
                  <a:schemeClr val="tx1"/>
                </a:solidFill>
              </a:rPr>
            </a:br>
            <a:br>
              <a:rPr lang="sv-SE" altLang="sv-SE" sz="1200" dirty="0">
                <a:solidFill>
                  <a:schemeClr val="tx1"/>
                </a:solidFill>
              </a:rPr>
            </a:br>
            <a:r>
              <a:rPr lang="sv-SE" altLang="sv-SE" sz="2000" dirty="0" err="1">
                <a:solidFill>
                  <a:schemeClr val="tx1"/>
                </a:solidFill>
              </a:rPr>
              <a:t>Länstopp</a:t>
            </a:r>
            <a:r>
              <a:rPr lang="sv-SE" altLang="sv-SE" sz="2000" dirty="0">
                <a:solidFill>
                  <a:schemeClr val="tx1"/>
                </a:solidFill>
              </a:rPr>
              <a:t> inom nyföretagande</a:t>
            </a:r>
            <a:br>
              <a:rPr lang="sv-SE" altLang="sv-SE" sz="2000" dirty="0">
                <a:solidFill>
                  <a:schemeClr val="tx1"/>
                </a:solidFill>
              </a:rPr>
            </a:br>
            <a:r>
              <a:rPr lang="sv-SE" altLang="sv-SE" sz="2000" dirty="0" err="1">
                <a:solidFill>
                  <a:schemeClr val="tx1"/>
                </a:solidFill>
              </a:rPr>
              <a:t>Länstopp</a:t>
            </a:r>
            <a:r>
              <a:rPr lang="sv-SE" altLang="sv-SE" sz="2000" dirty="0">
                <a:solidFill>
                  <a:schemeClr val="tx1"/>
                </a:solidFill>
              </a:rPr>
              <a:t> inom ung företagsamhet</a:t>
            </a:r>
            <a:br>
              <a:rPr lang="sv-SE" altLang="sv-SE" sz="2000" dirty="0">
                <a:solidFill>
                  <a:schemeClr val="tx1"/>
                </a:solidFill>
              </a:rPr>
            </a:br>
            <a:r>
              <a:rPr lang="sv-SE" altLang="sv-SE" sz="2000" dirty="0">
                <a:solidFill>
                  <a:schemeClr val="tx1"/>
                </a:solidFill>
              </a:rPr>
              <a:t>Sverigetopp inom kvinnligt företagande</a:t>
            </a:r>
            <a:br>
              <a:rPr lang="sv-SE" altLang="sv-SE" sz="2000" dirty="0">
                <a:solidFill>
                  <a:schemeClr val="tx1"/>
                </a:solidFill>
              </a:rPr>
            </a:br>
            <a:r>
              <a:rPr lang="sv-SE" altLang="sv-SE" sz="2000" dirty="0">
                <a:solidFill>
                  <a:schemeClr val="tx1"/>
                </a:solidFill>
              </a:rPr>
              <a:t>Livskraftigt näringsliv med över 800 aktiva företag</a:t>
            </a:r>
            <a:br>
              <a:rPr lang="sv-SE" altLang="sv-SE" sz="2000" dirty="0">
                <a:solidFill>
                  <a:schemeClr val="tx1"/>
                </a:solidFill>
              </a:rPr>
            </a:br>
            <a:r>
              <a:rPr lang="sv-SE" altLang="sv-SE" sz="2000" dirty="0">
                <a:solidFill>
                  <a:schemeClr val="tx1"/>
                </a:solidFill>
              </a:rPr>
              <a:t>Flest företag per person i Sverige</a:t>
            </a:r>
            <a:br>
              <a:rPr lang="sv-SE" altLang="sv-SE" sz="2000" dirty="0">
                <a:solidFill>
                  <a:schemeClr val="tx1"/>
                </a:solidFill>
              </a:rPr>
            </a:br>
            <a:endParaRPr lang="sv-SE" altLang="sv-SE" sz="2000" dirty="0">
              <a:solidFill>
                <a:schemeClr val="tx1"/>
              </a:solidFill>
            </a:endParaRPr>
          </a:p>
        </p:txBody>
      </p:sp>
      <p:pic>
        <p:nvPicPr>
          <p:cNvPr id="39939" name="Picture 7" descr="F:\mindre bilder\IMG_0169_b_hft, Peter Lundberg.jpg">
            <a:extLst>
              <a:ext uri="{FF2B5EF4-FFF2-40B4-BE49-F238E27FC236}">
                <a16:creationId xmlns:a16="http://schemas.microsoft.com/office/drawing/2014/main" id="{CCF10E86-DC3C-02DF-2291-85B90B32D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670175"/>
            <a:ext cx="4495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913B8AA-B1D7-9273-1347-086A93284934}"/>
              </a:ext>
            </a:extLst>
          </p:cNvPr>
          <p:cNvSpPr>
            <a:spLocks noGrp="1" noChangeArrowheads="1"/>
          </p:cNvSpPr>
          <p:nvPr>
            <p:ph type="title"/>
          </p:nvPr>
        </p:nvSpPr>
        <p:spPr>
          <a:xfrm>
            <a:off x="1981200" y="685800"/>
            <a:ext cx="8229600" cy="1143000"/>
          </a:xfrm>
        </p:spPr>
        <p:txBody>
          <a:bodyPr/>
          <a:lstStyle/>
          <a:p>
            <a:pPr eaLnBrk="1" hangingPunct="1"/>
            <a:r>
              <a:rPr lang="sv-SE" altLang="sv-SE" sz="2800" dirty="0">
                <a:solidFill>
                  <a:schemeClr val="tx1"/>
                </a:solidFill>
              </a:rPr>
              <a:t>Starka företag </a:t>
            </a:r>
            <a:br>
              <a:rPr lang="sv-SE" altLang="sv-SE" sz="2800" dirty="0">
                <a:solidFill>
                  <a:schemeClr val="tx1"/>
                </a:solidFill>
              </a:rPr>
            </a:br>
            <a:r>
              <a:rPr lang="sv-SE" altLang="sv-SE" sz="2000" dirty="0">
                <a:solidFill>
                  <a:schemeClr val="tx1"/>
                </a:solidFill>
              </a:rPr>
              <a:t>vuxit fram på orten</a:t>
            </a:r>
            <a:endParaRPr lang="sv-SE" altLang="sv-SE" dirty="0">
              <a:solidFill>
                <a:schemeClr val="tx1"/>
              </a:solidFill>
            </a:endParaRPr>
          </a:p>
        </p:txBody>
      </p:sp>
      <p:pic>
        <p:nvPicPr>
          <p:cNvPr id="41987" name="Picture 4" descr="IMG_9208_1024px">
            <a:extLst>
              <a:ext uri="{FF2B5EF4-FFF2-40B4-BE49-F238E27FC236}">
                <a16:creationId xmlns:a16="http://schemas.microsoft.com/office/drawing/2014/main" id="{AF7A383E-2BE7-D92E-73A5-228FB8B83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133600"/>
            <a:ext cx="450215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IMG_1720_1024px">
            <a:extLst>
              <a:ext uri="{FF2B5EF4-FFF2-40B4-BE49-F238E27FC236}">
                <a16:creationId xmlns:a16="http://schemas.microsoft.com/office/drawing/2014/main" id="{E7B051C1-82CD-6FCC-5FEC-F380AA362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145"/>
          <a:stretch>
            <a:fillRect/>
          </a:stretch>
        </p:blipFill>
        <p:spPr bwMode="auto">
          <a:xfrm>
            <a:off x="6019800" y="2133600"/>
            <a:ext cx="34988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6">
            <a:extLst>
              <a:ext uri="{FF2B5EF4-FFF2-40B4-BE49-F238E27FC236}">
                <a16:creationId xmlns:a16="http://schemas.microsoft.com/office/drawing/2014/main" id="{354028D4-4310-540E-6B29-50231F62ABEF}"/>
              </a:ext>
            </a:extLst>
          </p:cNvPr>
          <p:cNvSpPr>
            <a:spLocks noGrp="1" noChangeArrowheads="1"/>
          </p:cNvSpPr>
          <p:nvPr>
            <p:ph type="title"/>
          </p:nvPr>
        </p:nvSpPr>
        <p:spPr/>
        <p:txBody>
          <a:bodyPr/>
          <a:lstStyle/>
          <a:p>
            <a:r>
              <a:rPr lang="sv-SE" altLang="sv-SE" dirty="0"/>
              <a:t>Peter Lundberg</a:t>
            </a:r>
          </a:p>
        </p:txBody>
      </p:sp>
      <p:pic>
        <p:nvPicPr>
          <p:cNvPr id="7171" name="Platshållare för innehåll 10" descr="Bild på en ung leende Peter Lundberg">
            <a:extLst>
              <a:ext uri="{FF2B5EF4-FFF2-40B4-BE49-F238E27FC236}">
                <a16:creationId xmlns:a16="http://schemas.microsoft.com/office/drawing/2014/main" id="{CF2B5C35-3C06-6B52-8364-4EBCECD202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711624" y="1484784"/>
            <a:ext cx="1962150" cy="2181225"/>
          </a:xfrm>
        </p:spPr>
      </p:pic>
      <p:sp>
        <p:nvSpPr>
          <p:cNvPr id="7172" name="Platshållare för innehåll 8">
            <a:extLst>
              <a:ext uri="{FF2B5EF4-FFF2-40B4-BE49-F238E27FC236}">
                <a16:creationId xmlns:a16="http://schemas.microsoft.com/office/drawing/2014/main" id="{6518690D-A691-8CB2-FC99-558E7A464251}"/>
              </a:ext>
            </a:extLst>
          </p:cNvPr>
          <p:cNvSpPr>
            <a:spLocks noGrp="1" noChangeArrowheads="1"/>
          </p:cNvSpPr>
          <p:nvPr>
            <p:ph sz="half" idx="4294967295"/>
          </p:nvPr>
        </p:nvSpPr>
        <p:spPr>
          <a:xfrm>
            <a:off x="5015880" y="1417638"/>
            <a:ext cx="6408712" cy="4171601"/>
          </a:xfrm>
        </p:spPr>
        <p:txBody>
          <a:bodyPr/>
          <a:lstStyle/>
          <a:p>
            <a:pPr marL="0" indent="0">
              <a:buNone/>
            </a:pPr>
            <a:r>
              <a:rPr lang="sv-SE" altLang="sv-SE" dirty="0"/>
              <a:t>Informatör</a:t>
            </a:r>
          </a:p>
          <a:p>
            <a:pPr marL="0" indent="0">
              <a:buNone/>
            </a:pPr>
            <a:r>
              <a:rPr lang="sv-SE" altLang="sv-SE" dirty="0"/>
              <a:t>Älvsbyns kommun</a:t>
            </a:r>
          </a:p>
          <a:p>
            <a:pPr marL="0" indent="0">
              <a:buNone/>
            </a:pPr>
            <a:endParaRPr lang="sv-SE" altLang="sv-SE" dirty="0"/>
          </a:p>
          <a:p>
            <a:pPr marL="0" indent="0">
              <a:buNone/>
            </a:pPr>
            <a:r>
              <a:rPr lang="sv-SE" altLang="sv-SE" dirty="0"/>
              <a:t>peter.lundberg@alvsbyn.se</a:t>
            </a:r>
          </a:p>
          <a:p>
            <a:pPr marL="0" indent="0">
              <a:buNone/>
            </a:pPr>
            <a:r>
              <a:rPr lang="sv-SE" altLang="sv-SE" dirty="0"/>
              <a:t>www.alvsbyn.se</a:t>
            </a:r>
          </a:p>
          <a:p>
            <a:pPr marL="0" indent="0">
              <a:buNone/>
            </a:pPr>
            <a:endParaRPr lang="sv-SE" alt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0595283-425E-9C75-5350-6C30491E7A0A}"/>
              </a:ext>
            </a:extLst>
          </p:cNvPr>
          <p:cNvSpPr>
            <a:spLocks noGrp="1" noChangeArrowheads="1"/>
          </p:cNvSpPr>
          <p:nvPr>
            <p:ph type="title"/>
          </p:nvPr>
        </p:nvSpPr>
        <p:spPr>
          <a:xfrm>
            <a:off x="1981200" y="762000"/>
            <a:ext cx="8229600" cy="1143000"/>
          </a:xfrm>
        </p:spPr>
        <p:txBody>
          <a:bodyPr/>
          <a:lstStyle/>
          <a:p>
            <a:pPr eaLnBrk="1" hangingPunct="1"/>
            <a:r>
              <a:rPr lang="sv-SE" altLang="sv-SE" sz="2800" dirty="0">
                <a:solidFill>
                  <a:schemeClr val="tx1"/>
                </a:solidFill>
              </a:rPr>
              <a:t>Biltest</a:t>
            </a:r>
            <a:br>
              <a:rPr lang="sv-SE" altLang="sv-SE" sz="2800" dirty="0">
                <a:solidFill>
                  <a:schemeClr val="tx1"/>
                </a:solidFill>
              </a:rPr>
            </a:br>
            <a:r>
              <a:rPr lang="sv-SE" altLang="sv-SE" sz="2000" dirty="0">
                <a:solidFill>
                  <a:schemeClr val="tx1"/>
                </a:solidFill>
              </a:rPr>
              <a:t>10000 gästnätter/år</a:t>
            </a:r>
            <a:endParaRPr lang="sv-SE" altLang="sv-SE" dirty="0">
              <a:solidFill>
                <a:schemeClr val="tx1"/>
              </a:solidFill>
            </a:endParaRPr>
          </a:p>
        </p:txBody>
      </p:sp>
      <p:pic>
        <p:nvPicPr>
          <p:cNvPr id="44035" name="Picture 7" descr="F:\mindre bilder\drift_AUDI, Marcel Köppe.jpg">
            <a:extLst>
              <a:ext uri="{FF2B5EF4-FFF2-40B4-BE49-F238E27FC236}">
                <a16:creationId xmlns:a16="http://schemas.microsoft.com/office/drawing/2014/main" id="{F55B3A1A-5134-C3CD-2657-187E0E2B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305050"/>
            <a:ext cx="52578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14D260C-BADF-6FAC-D801-D9E668753108}"/>
              </a:ext>
            </a:extLst>
          </p:cNvPr>
          <p:cNvSpPr>
            <a:spLocks noGrp="1" noChangeArrowheads="1"/>
          </p:cNvSpPr>
          <p:nvPr>
            <p:ph type="title"/>
          </p:nvPr>
        </p:nvSpPr>
        <p:spPr>
          <a:xfrm>
            <a:off x="1970088" y="533400"/>
            <a:ext cx="8229600" cy="1143000"/>
          </a:xfrm>
        </p:spPr>
        <p:txBody>
          <a:bodyPr/>
          <a:lstStyle/>
          <a:p>
            <a:pPr eaLnBrk="1" hangingPunct="1"/>
            <a:r>
              <a:rPr lang="sv-SE" altLang="sv-SE" sz="2800" dirty="0">
                <a:solidFill>
                  <a:schemeClr val="tx1"/>
                </a:solidFill>
              </a:rPr>
              <a:t>Vidsel Test Range (RFN)</a:t>
            </a:r>
            <a:br>
              <a:rPr lang="sv-SE" altLang="sv-SE" sz="2800" dirty="0">
                <a:solidFill>
                  <a:schemeClr val="tx1"/>
                </a:solidFill>
              </a:rPr>
            </a:br>
            <a:r>
              <a:rPr lang="sv-SE" altLang="sv-SE" sz="2000" dirty="0">
                <a:solidFill>
                  <a:schemeClr val="tx1"/>
                </a:solidFill>
              </a:rPr>
              <a:t>testverksamhet</a:t>
            </a:r>
            <a:endParaRPr lang="sv-SE" altLang="sv-SE" dirty="0">
              <a:solidFill>
                <a:schemeClr val="tx1"/>
              </a:solidFill>
            </a:endParaRPr>
          </a:p>
        </p:txBody>
      </p:sp>
      <p:pic>
        <p:nvPicPr>
          <p:cNvPr id="46083" name="Picture 4" descr="IMG_0522">
            <a:extLst>
              <a:ext uri="{FF2B5EF4-FFF2-40B4-BE49-F238E27FC236}">
                <a16:creationId xmlns:a16="http://schemas.microsoft.com/office/drawing/2014/main" id="{C007204F-2561-B18E-080B-3C1913696BD3}"/>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3913188" y="1970088"/>
            <a:ext cx="43434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a:extLst>
              <a:ext uri="{FF2B5EF4-FFF2-40B4-BE49-F238E27FC236}">
                <a16:creationId xmlns:a16="http://schemas.microsoft.com/office/drawing/2014/main" id="{F3A7E14E-BB19-E0A9-55B1-996AC59477DF}"/>
              </a:ext>
            </a:extLst>
          </p:cNvPr>
          <p:cNvSpPr>
            <a:spLocks noGrp="1" noChangeArrowheads="1"/>
          </p:cNvSpPr>
          <p:nvPr>
            <p:ph type="title"/>
          </p:nvPr>
        </p:nvSpPr>
        <p:spPr>
          <a:xfrm>
            <a:off x="4648200" y="260350"/>
            <a:ext cx="3429000" cy="2663825"/>
          </a:xfrm>
        </p:spPr>
        <p:txBody>
          <a:bodyPr/>
          <a:lstStyle/>
          <a:p>
            <a:pPr algn="l" eaLnBrk="1" hangingPunct="1"/>
            <a:r>
              <a:rPr lang="sv-SE" altLang="sv-SE" sz="2800" dirty="0">
                <a:solidFill>
                  <a:schemeClr val="tx1"/>
                </a:solidFill>
              </a:rPr>
              <a:t>Filminspelning</a:t>
            </a:r>
            <a:br>
              <a:rPr lang="sv-SE" altLang="sv-SE" sz="2800" dirty="0">
                <a:solidFill>
                  <a:schemeClr val="tx1"/>
                </a:solidFill>
              </a:rPr>
            </a:br>
            <a:r>
              <a:rPr lang="sv-SE" altLang="sv-SE" sz="2000" dirty="0">
                <a:solidFill>
                  <a:schemeClr val="tx1"/>
                </a:solidFill>
              </a:rPr>
              <a:t>ex.</a:t>
            </a:r>
            <a:br>
              <a:rPr lang="sv-SE" altLang="sv-SE" sz="2000" dirty="0">
                <a:solidFill>
                  <a:schemeClr val="tx1"/>
                </a:solidFill>
              </a:rPr>
            </a:br>
            <a:r>
              <a:rPr lang="sv-SE" altLang="sv-SE" sz="2000" dirty="0">
                <a:solidFill>
                  <a:schemeClr val="tx1"/>
                </a:solidFill>
              </a:rPr>
              <a:t>Jägarna</a:t>
            </a:r>
            <a:br>
              <a:rPr lang="sv-SE" altLang="sv-SE" sz="2000" dirty="0">
                <a:solidFill>
                  <a:schemeClr val="tx1"/>
                </a:solidFill>
              </a:rPr>
            </a:br>
            <a:r>
              <a:rPr lang="sv-SE" altLang="sv-SE" sz="2000" dirty="0">
                <a:solidFill>
                  <a:schemeClr val="tx1"/>
                </a:solidFill>
              </a:rPr>
              <a:t>En enkel till Antibes</a:t>
            </a:r>
            <a:br>
              <a:rPr lang="sv-SE" altLang="sv-SE" sz="2000" dirty="0">
                <a:solidFill>
                  <a:schemeClr val="tx1"/>
                </a:solidFill>
              </a:rPr>
            </a:br>
            <a:r>
              <a:rPr lang="sv-SE" altLang="sv-SE" sz="2000" dirty="0" err="1">
                <a:solidFill>
                  <a:schemeClr val="tx1"/>
                </a:solidFill>
              </a:rPr>
              <a:t>Isdraken</a:t>
            </a:r>
            <a:br>
              <a:rPr lang="sv-SE" altLang="sv-SE" sz="2000" dirty="0">
                <a:solidFill>
                  <a:schemeClr val="tx1"/>
                </a:solidFill>
              </a:rPr>
            </a:br>
            <a:r>
              <a:rPr lang="en-US" altLang="sv-SE" sz="2000" dirty="0">
                <a:solidFill>
                  <a:schemeClr val="tx1"/>
                </a:solidFill>
              </a:rPr>
              <a:t>The Hour of the Lynx</a:t>
            </a:r>
            <a:br>
              <a:rPr lang="en-US" altLang="sv-SE" sz="2000" dirty="0">
                <a:solidFill>
                  <a:schemeClr val="tx1"/>
                </a:solidFill>
              </a:rPr>
            </a:br>
            <a:r>
              <a:rPr lang="en-US" altLang="sv-SE" sz="2000" dirty="0" err="1">
                <a:solidFill>
                  <a:schemeClr val="tx1"/>
                </a:solidFill>
              </a:rPr>
              <a:t>Hypnotisören</a:t>
            </a:r>
            <a:br>
              <a:rPr lang="en-US" altLang="sv-SE" sz="2000" dirty="0">
                <a:solidFill>
                  <a:schemeClr val="tx1"/>
                </a:solidFill>
              </a:rPr>
            </a:br>
            <a:r>
              <a:rPr lang="en-US" altLang="sv-SE" sz="2000" dirty="0">
                <a:solidFill>
                  <a:schemeClr val="tx1"/>
                </a:solidFill>
              </a:rPr>
              <a:t>A </a:t>
            </a:r>
            <a:r>
              <a:rPr lang="en-US" altLang="sv-SE" sz="2000" dirty="0" err="1">
                <a:solidFill>
                  <a:schemeClr val="tx1"/>
                </a:solidFill>
              </a:rPr>
              <a:t>Christmoose</a:t>
            </a:r>
            <a:r>
              <a:rPr lang="en-US" altLang="sv-SE" sz="2000" dirty="0">
                <a:solidFill>
                  <a:schemeClr val="tx1"/>
                </a:solidFill>
              </a:rPr>
              <a:t> Story</a:t>
            </a:r>
            <a:endParaRPr lang="sv-SE" altLang="sv-SE" dirty="0">
              <a:solidFill>
                <a:schemeClr val="tx1"/>
              </a:solidFill>
            </a:endParaRPr>
          </a:p>
        </p:txBody>
      </p:sp>
      <p:pic>
        <p:nvPicPr>
          <p:cNvPr id="48131" name="Picture 1030" descr="F:\mindre bilder\IMG_5137.jpg">
            <a:extLst>
              <a:ext uri="{FF2B5EF4-FFF2-40B4-BE49-F238E27FC236}">
                <a16:creationId xmlns:a16="http://schemas.microsoft.com/office/drawing/2014/main" id="{3DA96205-23A5-0AD7-56E7-EEE50572E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3213100"/>
            <a:ext cx="33845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030" descr="F:\mindre bilder\IMG_5137.jpg">
            <a:extLst>
              <a:ext uri="{FF2B5EF4-FFF2-40B4-BE49-F238E27FC236}">
                <a16:creationId xmlns:a16="http://schemas.microsoft.com/office/drawing/2014/main" id="{B7D568A8-F18D-3E0A-DFEC-426AB7A97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13100"/>
            <a:ext cx="33845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07C75F1-EF6F-2CA0-5683-6184A3EB1669}"/>
              </a:ext>
            </a:extLst>
          </p:cNvPr>
          <p:cNvSpPr>
            <a:spLocks noGrp="1" noChangeArrowheads="1"/>
          </p:cNvSpPr>
          <p:nvPr>
            <p:ph type="title"/>
          </p:nvPr>
        </p:nvSpPr>
        <p:spPr>
          <a:xfrm>
            <a:off x="2135188" y="476250"/>
            <a:ext cx="4321175" cy="2016125"/>
          </a:xfrm>
        </p:spPr>
        <p:txBody>
          <a:bodyPr/>
          <a:lstStyle/>
          <a:p>
            <a:pPr eaLnBrk="1" hangingPunct="1"/>
            <a:r>
              <a:rPr lang="sv-SE" altLang="sv-SE" sz="2800" dirty="0">
                <a:solidFill>
                  <a:schemeClr val="tx1"/>
                </a:solidFill>
              </a:rPr>
              <a:t>Storforsen</a:t>
            </a:r>
            <a:br>
              <a:rPr lang="sv-SE" altLang="sv-SE" sz="2800" dirty="0">
                <a:solidFill>
                  <a:schemeClr val="tx1"/>
                </a:solidFill>
              </a:rPr>
            </a:br>
            <a:br>
              <a:rPr lang="sv-SE" altLang="sv-SE" sz="2800" dirty="0">
                <a:solidFill>
                  <a:schemeClr val="tx1"/>
                </a:solidFill>
              </a:rPr>
            </a:br>
            <a:r>
              <a:rPr lang="sv-SE" altLang="sv-SE" sz="2000" dirty="0">
                <a:solidFill>
                  <a:schemeClr val="tx1"/>
                </a:solidFill>
              </a:rPr>
              <a:t>Norra Europas </a:t>
            </a:r>
            <a:br>
              <a:rPr lang="sv-SE" altLang="sv-SE" sz="2000" dirty="0">
                <a:solidFill>
                  <a:schemeClr val="tx1"/>
                </a:solidFill>
              </a:rPr>
            </a:br>
            <a:r>
              <a:rPr lang="sv-SE" altLang="sv-SE" sz="2000" dirty="0">
                <a:solidFill>
                  <a:schemeClr val="tx1"/>
                </a:solidFill>
              </a:rPr>
              <a:t>största obundna fors</a:t>
            </a:r>
            <a:br>
              <a:rPr lang="sv-SE" altLang="sv-SE" sz="2000" dirty="0">
                <a:solidFill>
                  <a:schemeClr val="tx1"/>
                </a:solidFill>
              </a:rPr>
            </a:br>
            <a:r>
              <a:rPr lang="sv-SE" altLang="sv-SE" sz="2000" dirty="0">
                <a:solidFill>
                  <a:schemeClr val="tx1"/>
                </a:solidFill>
              </a:rPr>
              <a:t>150 000 besökare/år</a:t>
            </a:r>
          </a:p>
        </p:txBody>
      </p:sp>
      <p:pic>
        <p:nvPicPr>
          <p:cNvPr id="50179" name="Picture 4" descr="_MG_8586_1 (1024px)">
            <a:extLst>
              <a:ext uri="{FF2B5EF4-FFF2-40B4-BE49-F238E27FC236}">
                <a16:creationId xmlns:a16="http://schemas.microsoft.com/office/drawing/2014/main" id="{7DA96A21-2E20-821C-98AB-EA6CF7105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743200"/>
            <a:ext cx="4267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a:extLst>
              <a:ext uri="{FF2B5EF4-FFF2-40B4-BE49-F238E27FC236}">
                <a16:creationId xmlns:a16="http://schemas.microsoft.com/office/drawing/2014/main" id="{E260C7AE-F49F-380B-CDA9-348876EF9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715963"/>
            <a:ext cx="340201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a:extLst>
              <a:ext uri="{FF2B5EF4-FFF2-40B4-BE49-F238E27FC236}">
                <a16:creationId xmlns:a16="http://schemas.microsoft.com/office/drawing/2014/main" id="{9DB9954B-1322-4A11-3FE9-036279EF8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3295650"/>
            <a:ext cx="34020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B2398BD-CBFC-94A7-5CE6-D95CB052E114}"/>
              </a:ext>
            </a:extLst>
          </p:cNvPr>
          <p:cNvSpPr>
            <a:spLocks noGrp="1" noChangeArrowheads="1"/>
          </p:cNvSpPr>
          <p:nvPr>
            <p:ph type="title"/>
          </p:nvPr>
        </p:nvSpPr>
        <p:spPr>
          <a:xfrm>
            <a:off x="1981200" y="381000"/>
            <a:ext cx="8229600" cy="1143000"/>
          </a:xfrm>
        </p:spPr>
        <p:txBody>
          <a:bodyPr/>
          <a:lstStyle/>
          <a:p>
            <a:pPr eaLnBrk="1" hangingPunct="1"/>
            <a:r>
              <a:rPr lang="sv-SE" altLang="sv-SE" sz="2800" dirty="0">
                <a:solidFill>
                  <a:schemeClr val="tx1"/>
                </a:solidFill>
              </a:rPr>
              <a:t>Gruvan i Aitik, Gällivare</a:t>
            </a:r>
            <a:br>
              <a:rPr lang="sv-SE" altLang="sv-SE" sz="2800" dirty="0">
                <a:solidFill>
                  <a:schemeClr val="tx1"/>
                </a:solidFill>
              </a:rPr>
            </a:br>
            <a:r>
              <a:rPr lang="sv-SE" altLang="sv-SE" sz="2000" dirty="0">
                <a:solidFill>
                  <a:schemeClr val="tx1"/>
                </a:solidFill>
              </a:rPr>
              <a:t>Boliden</a:t>
            </a:r>
            <a:endParaRPr lang="sv-SE" altLang="sv-SE" dirty="0">
              <a:solidFill>
                <a:schemeClr val="tx1"/>
              </a:solidFill>
            </a:endParaRPr>
          </a:p>
        </p:txBody>
      </p:sp>
      <p:pic>
        <p:nvPicPr>
          <p:cNvPr id="52227" name="Picture 9" descr="G:\Bilder\Peter Lundberg\2012\121106-07 Studiebesök Boliden Aitik Gällivare, LKAB Malmberget (Näringslivskontoret+Miljö-byggchef Ingrid Karlsson)\utvalda\1024\IMG_7263.JPG">
            <a:extLst>
              <a:ext uri="{FF2B5EF4-FFF2-40B4-BE49-F238E27FC236}">
                <a16:creationId xmlns:a16="http://schemas.microsoft.com/office/drawing/2014/main" id="{288161AD-CD04-C09E-E73B-6ACDD39BA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29000"/>
            <a:ext cx="27352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8" descr="G:\Bilder\Peter Lundberg\2012\121106-07 Studiebesök Boliden Aitik Gällivare, LKAB Malmberget (Näringslivskontoret+Miljö-byggchef Ingrid Karlsson)\utvalda\1024\IMG_7334.JPG">
            <a:extLst>
              <a:ext uri="{FF2B5EF4-FFF2-40B4-BE49-F238E27FC236}">
                <a16:creationId xmlns:a16="http://schemas.microsoft.com/office/drawing/2014/main" id="{C61B71E2-FFB3-920B-4C47-666EA4BA0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738" y="3429000"/>
            <a:ext cx="273526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G:\Bilder\Peter Lundberg\2012\121106-07 Studiebesök Boliden Aitik Gällivare, LKAB Malmberget (Näringslivskontoret+Miljö-byggchef Ingrid Karlsson)\utvalda\1024\IMG_7304.JPG">
            <a:extLst>
              <a:ext uri="{FF2B5EF4-FFF2-40B4-BE49-F238E27FC236}">
                <a16:creationId xmlns:a16="http://schemas.microsoft.com/office/drawing/2014/main" id="{5CC46922-A53E-C3A9-2948-9C9F6C9F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15"/>
          <a:stretch>
            <a:fillRect/>
          </a:stretch>
        </p:blipFill>
        <p:spPr bwMode="auto">
          <a:xfrm>
            <a:off x="3360738" y="1611313"/>
            <a:ext cx="2735262"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descr="G:\Bilder\Peter Lundberg\2012\121106-07 Studiebesök Boliden Aitik Gällivare, LKAB Malmberget (Näringslivskontoret+Miljö-byggchef Ingrid Karlsson)\utvalda\1024\IMG_7284.JPG">
            <a:extLst>
              <a:ext uri="{FF2B5EF4-FFF2-40B4-BE49-F238E27FC236}">
                <a16:creationId xmlns:a16="http://schemas.microsoft.com/office/drawing/2014/main" id="{B4D2F17D-539F-E94C-E351-324EA4B9E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1800" b="13841"/>
          <a:stretch>
            <a:fillRect/>
          </a:stretch>
        </p:blipFill>
        <p:spPr bwMode="auto">
          <a:xfrm>
            <a:off x="6096000" y="1609725"/>
            <a:ext cx="2735263"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dobjekt 12" descr="_MG_3213_laver (1920px) Foto Lennart Kekkonen.jpg">
            <a:extLst>
              <a:ext uri="{FF2B5EF4-FFF2-40B4-BE49-F238E27FC236}">
                <a16:creationId xmlns:a16="http://schemas.microsoft.com/office/drawing/2014/main" id="{044E3A0E-23CF-55DB-2970-36AFE18E49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2013" y="3429000"/>
            <a:ext cx="273526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Bildobjekt 11" descr="_MG_3192_maj_laver (1920px) Foto Lennart Kekkonen.jpg">
            <a:extLst>
              <a:ext uri="{FF2B5EF4-FFF2-40B4-BE49-F238E27FC236}">
                <a16:creationId xmlns:a16="http://schemas.microsoft.com/office/drawing/2014/main" id="{05C2B06C-6548-9270-4189-87102D7E0F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3438" y="1628775"/>
            <a:ext cx="2705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2">
            <a:extLst>
              <a:ext uri="{FF2B5EF4-FFF2-40B4-BE49-F238E27FC236}">
                <a16:creationId xmlns:a16="http://schemas.microsoft.com/office/drawing/2014/main" id="{3B18253E-207D-CE09-B10E-6218CB21DA01}"/>
              </a:ext>
            </a:extLst>
          </p:cNvPr>
          <p:cNvSpPr>
            <a:spLocks noGrp="1" noChangeArrowheads="1"/>
          </p:cNvSpPr>
          <p:nvPr>
            <p:ph type="title"/>
          </p:nvPr>
        </p:nvSpPr>
        <p:spPr>
          <a:xfrm>
            <a:off x="1981200" y="381000"/>
            <a:ext cx="8229600" cy="1143000"/>
          </a:xfrm>
        </p:spPr>
        <p:txBody>
          <a:bodyPr/>
          <a:lstStyle/>
          <a:p>
            <a:pPr eaLnBrk="1" hangingPunct="1"/>
            <a:r>
              <a:rPr lang="sv-SE" altLang="sv-SE" sz="2800" dirty="0">
                <a:solidFill>
                  <a:schemeClr val="tx1"/>
                </a:solidFill>
              </a:rPr>
              <a:t>Gruva i Laver, Älvsbyn</a:t>
            </a:r>
            <a:br>
              <a:rPr lang="sv-SE" altLang="sv-SE" sz="2800" dirty="0">
                <a:solidFill>
                  <a:schemeClr val="tx1"/>
                </a:solidFill>
              </a:rPr>
            </a:br>
            <a:r>
              <a:rPr lang="sv-SE" altLang="sv-SE" sz="2000" dirty="0">
                <a:solidFill>
                  <a:schemeClr val="tx1"/>
                </a:solidFill>
              </a:rPr>
              <a:t>Boliden</a:t>
            </a:r>
            <a:endParaRPr lang="sv-SE" altLang="sv-SE" dirty="0">
              <a:solidFill>
                <a:schemeClr val="tx1"/>
              </a:solidFill>
            </a:endParaRPr>
          </a:p>
        </p:txBody>
      </p:sp>
      <p:pic>
        <p:nvPicPr>
          <p:cNvPr id="54277" name="Bildobjekt 14" descr="IMG_0466b Foto Peter Lundberg.JPG">
            <a:extLst>
              <a:ext uri="{FF2B5EF4-FFF2-40B4-BE49-F238E27FC236}">
                <a16:creationId xmlns:a16="http://schemas.microsoft.com/office/drawing/2014/main" id="{7EA7C0B3-65AB-34F0-073C-E58BA56810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1628775"/>
            <a:ext cx="27003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Bildobjekt 15" descr="IMG_0492b Foto Peter Lundberg.JPG">
            <a:extLst>
              <a:ext uri="{FF2B5EF4-FFF2-40B4-BE49-F238E27FC236}">
                <a16:creationId xmlns:a16="http://schemas.microsoft.com/office/drawing/2014/main" id="{4E619AD4-FAEE-986B-249A-89EF7FF7B3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29000"/>
            <a:ext cx="2524125"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Bildobjekt 12">
            <a:extLst>
              <a:ext uri="{FF2B5EF4-FFF2-40B4-BE49-F238E27FC236}">
                <a16:creationId xmlns:a16="http://schemas.microsoft.com/office/drawing/2014/main" id="{B92FAED7-D6CD-CFFA-4C74-C2D8A8DA13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3843338"/>
            <a:ext cx="273367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Bildobjekt 11">
            <a:extLst>
              <a:ext uri="{FF2B5EF4-FFF2-40B4-BE49-F238E27FC236}">
                <a16:creationId xmlns:a16="http://schemas.microsoft.com/office/drawing/2014/main" id="{B224DDEF-D3C5-507C-3D44-F5315B8F13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6613" y="2043113"/>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DE44FBB9-BD38-C40B-1E10-4ECD10991EED}"/>
              </a:ext>
            </a:extLst>
          </p:cNvPr>
          <p:cNvSpPr>
            <a:spLocks noGrp="1" noChangeArrowheads="1"/>
          </p:cNvSpPr>
          <p:nvPr>
            <p:ph type="title"/>
          </p:nvPr>
        </p:nvSpPr>
        <p:spPr>
          <a:xfrm>
            <a:off x="1981200" y="381000"/>
            <a:ext cx="8229600" cy="1143000"/>
          </a:xfrm>
        </p:spPr>
        <p:txBody>
          <a:bodyPr/>
          <a:lstStyle/>
          <a:p>
            <a:pPr eaLnBrk="1" hangingPunct="1"/>
            <a:r>
              <a:rPr lang="sv-SE" altLang="sv-SE" sz="2800" dirty="0">
                <a:solidFill>
                  <a:schemeClr val="tx1"/>
                </a:solidFill>
              </a:rPr>
              <a:t>Älvsbyns datacentersite Nyfors</a:t>
            </a:r>
            <a:br>
              <a:rPr lang="sv-SE" altLang="sv-SE" sz="2800" dirty="0">
                <a:solidFill>
                  <a:schemeClr val="tx1"/>
                </a:solidFill>
              </a:rPr>
            </a:br>
            <a:r>
              <a:rPr lang="sv-SE" altLang="sv-SE" sz="2000" dirty="0">
                <a:solidFill>
                  <a:schemeClr val="tx1"/>
                </a:solidFill>
              </a:rPr>
              <a:t>50 fotbollsplaner</a:t>
            </a:r>
            <a:br>
              <a:rPr lang="sv-SE" altLang="sv-SE" sz="2000" dirty="0">
                <a:solidFill>
                  <a:schemeClr val="tx1"/>
                </a:solidFill>
              </a:rPr>
            </a:br>
            <a:r>
              <a:rPr lang="sv-SE" altLang="sv-SE" sz="2000" dirty="0">
                <a:solidFill>
                  <a:schemeClr val="tx1"/>
                </a:solidFill>
              </a:rPr>
              <a:t>ström finns för 10 Älvsbyn till</a:t>
            </a:r>
            <a:br>
              <a:rPr lang="sv-SE" altLang="sv-SE" sz="2000" dirty="0">
                <a:solidFill>
                  <a:schemeClr val="tx1"/>
                </a:solidFill>
              </a:rPr>
            </a:br>
            <a:r>
              <a:rPr lang="sv-SE" altLang="sv-SE" sz="2000" dirty="0">
                <a:solidFill>
                  <a:schemeClr val="tx1"/>
                </a:solidFill>
              </a:rPr>
              <a:t>200 datacenter behövs i Europa närmaste 5 åren</a:t>
            </a:r>
            <a:br>
              <a:rPr lang="sv-SE" altLang="sv-SE" sz="2000" dirty="0">
                <a:solidFill>
                  <a:schemeClr val="tx1"/>
                </a:solidFill>
              </a:rPr>
            </a:br>
            <a:r>
              <a:rPr lang="sv-SE" altLang="sv-SE" sz="2000" dirty="0" err="1">
                <a:solidFill>
                  <a:schemeClr val="tx1"/>
                </a:solidFill>
              </a:rPr>
              <a:t>värdsbehov</a:t>
            </a:r>
            <a:r>
              <a:rPr lang="sv-SE" altLang="sv-SE" sz="2000" dirty="0">
                <a:solidFill>
                  <a:schemeClr val="tx1"/>
                </a:solidFill>
              </a:rPr>
              <a:t> 2003 = 5 </a:t>
            </a:r>
            <a:r>
              <a:rPr lang="sv-SE" altLang="sv-SE" sz="2000" dirty="0" err="1">
                <a:solidFill>
                  <a:schemeClr val="tx1"/>
                </a:solidFill>
              </a:rPr>
              <a:t>exabyte</a:t>
            </a:r>
            <a:r>
              <a:rPr lang="sv-SE" altLang="sv-SE" sz="2000" dirty="0">
                <a:solidFill>
                  <a:schemeClr val="tx1"/>
                </a:solidFill>
              </a:rPr>
              <a:t>, 2014 = 5 </a:t>
            </a:r>
            <a:r>
              <a:rPr lang="sv-SE" altLang="sv-SE" sz="2000" dirty="0" err="1">
                <a:solidFill>
                  <a:schemeClr val="tx1"/>
                </a:solidFill>
              </a:rPr>
              <a:t>exabyte</a:t>
            </a:r>
            <a:r>
              <a:rPr lang="sv-SE" altLang="sv-SE" sz="2000" dirty="0">
                <a:solidFill>
                  <a:schemeClr val="tx1"/>
                </a:solidFill>
              </a:rPr>
              <a:t> var 10:e minut</a:t>
            </a:r>
            <a:endParaRPr lang="sv-SE" altLang="sv-SE" dirty="0">
              <a:solidFill>
                <a:schemeClr val="tx1"/>
              </a:solidFill>
            </a:endParaRPr>
          </a:p>
        </p:txBody>
      </p:sp>
      <p:pic>
        <p:nvPicPr>
          <p:cNvPr id="56325" name="Bildobjekt 14">
            <a:extLst>
              <a:ext uri="{FF2B5EF4-FFF2-40B4-BE49-F238E27FC236}">
                <a16:creationId xmlns:a16="http://schemas.microsoft.com/office/drawing/2014/main" id="{47CFF9E2-9A72-EB97-23AA-1870CDDF19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6313" y="2030413"/>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Bildobjekt 15">
            <a:extLst>
              <a:ext uri="{FF2B5EF4-FFF2-40B4-BE49-F238E27FC236}">
                <a16:creationId xmlns:a16="http://schemas.microsoft.com/office/drawing/2014/main" id="{B7C69343-4606-B6E1-0439-4B4C1CF34A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6313" y="3830638"/>
            <a:ext cx="2708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71F20C0B-6DCB-8527-764C-215F61FEAAEB}"/>
              </a:ext>
            </a:extLst>
          </p:cNvPr>
          <p:cNvSpPr>
            <a:spLocks noGrp="1"/>
          </p:cNvSpPr>
          <p:nvPr>
            <p:ph type="title"/>
          </p:nvPr>
        </p:nvSpPr>
        <p:spPr/>
        <p:txBody>
          <a:bodyPr/>
          <a:lstStyle/>
          <a:p>
            <a:r>
              <a:rPr lang="sv-SE" dirty="0"/>
              <a:t>Frågor? och Tack!</a:t>
            </a:r>
          </a:p>
        </p:txBody>
      </p:sp>
      <p:pic>
        <p:nvPicPr>
          <p:cNvPr id="58371" name="Picture 6" descr="Bild på Peter Lundberg som har sin son i en babybjörn hängsele.">
            <a:extLst>
              <a:ext uri="{FF2B5EF4-FFF2-40B4-BE49-F238E27FC236}">
                <a16:creationId xmlns:a16="http://schemas.microsoft.com/office/drawing/2014/main" id="{FA1BA28E-E8DD-E23F-3EF0-57D72718CC1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139943" y="1600200"/>
            <a:ext cx="3524009" cy="4278313"/>
          </a:xfrm>
          <a:noFill/>
        </p:spPr>
      </p:pic>
      <p:sp>
        <p:nvSpPr>
          <p:cNvPr id="11" name="Platshållare för innehåll 10">
            <a:extLst>
              <a:ext uri="{FF2B5EF4-FFF2-40B4-BE49-F238E27FC236}">
                <a16:creationId xmlns:a16="http://schemas.microsoft.com/office/drawing/2014/main" id="{937AFDEC-55DA-2548-4A9C-09EE4AD23F72}"/>
              </a:ext>
            </a:extLst>
          </p:cNvPr>
          <p:cNvSpPr>
            <a:spLocks noGrp="1"/>
          </p:cNvSpPr>
          <p:nvPr>
            <p:ph sz="half" idx="2"/>
          </p:nvPr>
        </p:nvSpPr>
        <p:spPr/>
        <p:txBody>
          <a:bodyPr/>
          <a:lstStyle/>
          <a:p>
            <a:pPr marL="0" indent="0">
              <a:buNone/>
            </a:pPr>
            <a:endParaRPr lang="sv-SE" dirty="0"/>
          </a:p>
          <a:p>
            <a:pPr marL="0" indent="0">
              <a:buNone/>
            </a:pPr>
            <a:r>
              <a:rPr lang="sv-SE" dirty="0"/>
              <a:t>Peter Lundberg, informatör</a:t>
            </a:r>
          </a:p>
          <a:p>
            <a:pPr marL="0" indent="0">
              <a:buNone/>
            </a:pPr>
            <a:r>
              <a:rPr lang="sv-SE" dirty="0"/>
              <a:t>Älvsbyns kommun</a:t>
            </a:r>
          </a:p>
          <a:p>
            <a:pPr marL="0" indent="0">
              <a:buNone/>
            </a:pPr>
            <a:endParaRPr lang="sv-SE" dirty="0"/>
          </a:p>
          <a:p>
            <a:pPr marL="0" indent="0">
              <a:buNone/>
            </a:pPr>
            <a:r>
              <a:rPr lang="sv-SE" dirty="0"/>
              <a:t>peter.lundberg@alvsbyn.se</a:t>
            </a:r>
          </a:p>
          <a:p>
            <a:pPr marL="0" indent="0">
              <a:buNone/>
            </a:pPr>
            <a:r>
              <a:rPr lang="sv-SE" dirty="0"/>
              <a:t>www.alvsbyn.se</a:t>
            </a:r>
          </a:p>
          <a:p>
            <a:pPr marL="0" indent="0">
              <a:buNone/>
            </a:pPr>
            <a:endParaRPr lang="sv-S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9C2395B-1974-DB54-6D5B-7B38A8C93F7F}"/>
              </a:ext>
            </a:extLst>
          </p:cNvPr>
          <p:cNvSpPr>
            <a:spLocks noGrp="1"/>
          </p:cNvSpPr>
          <p:nvPr>
            <p:ph type="title"/>
          </p:nvPr>
        </p:nvSpPr>
        <p:spPr/>
        <p:txBody>
          <a:bodyPr/>
          <a:lstStyle/>
          <a:p>
            <a:endParaRPr lang="sv-SE"/>
          </a:p>
        </p:txBody>
      </p:sp>
      <p:sp>
        <p:nvSpPr>
          <p:cNvPr id="6" name="Platshållare för innehåll 5">
            <a:extLst>
              <a:ext uri="{FF2B5EF4-FFF2-40B4-BE49-F238E27FC236}">
                <a16:creationId xmlns:a16="http://schemas.microsoft.com/office/drawing/2014/main" id="{BF72A463-8D5D-49DE-FDDE-5CF26E00D3D8}"/>
              </a:ext>
            </a:extLst>
          </p:cNvPr>
          <p:cNvSpPr>
            <a:spLocks noGrp="1"/>
          </p:cNvSpPr>
          <p:nvPr>
            <p:ph idx="1"/>
          </p:nvPr>
        </p:nvSpPr>
        <p:spPr/>
        <p:txBody>
          <a:bodyPr/>
          <a:lstStyle/>
          <a:p>
            <a:endParaRPr lang="sv-S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01720A8-84EA-FB9F-BE94-E8CBBED15AF5}"/>
              </a:ext>
            </a:extLst>
          </p:cNvPr>
          <p:cNvSpPr>
            <a:spLocks noGrp="1"/>
          </p:cNvSpPr>
          <p:nvPr>
            <p:ph type="title"/>
          </p:nvPr>
        </p:nvSpPr>
        <p:spPr/>
        <p:txBody>
          <a:bodyPr/>
          <a:lstStyle/>
          <a:p>
            <a:endParaRPr lang="sv-SE"/>
          </a:p>
        </p:txBody>
      </p:sp>
      <p:sp>
        <p:nvSpPr>
          <p:cNvPr id="5" name="Platshållare för innehåll 4">
            <a:extLst>
              <a:ext uri="{FF2B5EF4-FFF2-40B4-BE49-F238E27FC236}">
                <a16:creationId xmlns:a16="http://schemas.microsoft.com/office/drawing/2014/main" id="{1AD0627E-DDA6-D811-4BFB-C150F4EB6A5E}"/>
              </a:ext>
            </a:extLst>
          </p:cNvPr>
          <p:cNvSpPr>
            <a:spLocks noGrp="1"/>
          </p:cNvSpPr>
          <p:nvPr>
            <p:ph sz="half" idx="1"/>
          </p:nvPr>
        </p:nvSpPr>
        <p:spPr/>
        <p:txBody>
          <a:bodyPr/>
          <a:lstStyle/>
          <a:p>
            <a:endParaRPr lang="sv-SE"/>
          </a:p>
        </p:txBody>
      </p:sp>
      <p:sp>
        <p:nvSpPr>
          <p:cNvPr id="6" name="Platshållare för innehåll 5">
            <a:extLst>
              <a:ext uri="{FF2B5EF4-FFF2-40B4-BE49-F238E27FC236}">
                <a16:creationId xmlns:a16="http://schemas.microsoft.com/office/drawing/2014/main" id="{403766DB-80FB-E123-8C47-42C059CA7B82}"/>
              </a:ext>
            </a:extLst>
          </p:cNvPr>
          <p:cNvSpPr>
            <a:spLocks noGrp="1"/>
          </p:cNvSpPr>
          <p:nvPr>
            <p:ph sz="half" idx="2"/>
          </p:nvPr>
        </p:nvSpPr>
        <p:spPr/>
        <p:txBody>
          <a:bodyPr/>
          <a:lstStyle/>
          <a:p>
            <a:endParaRPr lang="sv-SE"/>
          </a:p>
        </p:txBody>
      </p:sp>
    </p:spTree>
    <p:extLst>
      <p:ext uri="{BB962C8B-B14F-4D97-AF65-F5344CB8AC3E}">
        <p14:creationId xmlns:p14="http://schemas.microsoft.com/office/powerpoint/2010/main" val="199860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6" descr="bd_2.jpg                                                       0004F79BMacintosh HD                   B86C06E8:">
            <a:extLst>
              <a:ext uri="{FF2B5EF4-FFF2-40B4-BE49-F238E27FC236}">
                <a16:creationId xmlns:a16="http://schemas.microsoft.com/office/drawing/2014/main" id="{6155822D-5004-31EE-1ABC-A53AABC40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341438"/>
            <a:ext cx="2749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Oval 1027">
            <a:extLst>
              <a:ext uri="{FF2B5EF4-FFF2-40B4-BE49-F238E27FC236}">
                <a16:creationId xmlns:a16="http://schemas.microsoft.com/office/drawing/2014/main" id="{80169A0D-6166-FE6A-040A-2229D88FD54B}"/>
              </a:ext>
            </a:extLst>
          </p:cNvPr>
          <p:cNvSpPr>
            <a:spLocks noChangeArrowheads="1"/>
          </p:cNvSpPr>
          <p:nvPr/>
        </p:nvSpPr>
        <p:spPr bwMode="auto">
          <a:xfrm>
            <a:off x="7543800" y="3627438"/>
            <a:ext cx="7620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v-SE" altLang="sv-SE" sz="1800"/>
          </a:p>
        </p:txBody>
      </p:sp>
      <p:sp>
        <p:nvSpPr>
          <p:cNvPr id="9220" name="Oval 1029">
            <a:extLst>
              <a:ext uri="{FF2B5EF4-FFF2-40B4-BE49-F238E27FC236}">
                <a16:creationId xmlns:a16="http://schemas.microsoft.com/office/drawing/2014/main" id="{022714EF-09DF-C8D9-423D-D9AD8E5D22D8}"/>
              </a:ext>
            </a:extLst>
          </p:cNvPr>
          <p:cNvSpPr>
            <a:spLocks noChangeArrowheads="1"/>
          </p:cNvSpPr>
          <p:nvPr/>
        </p:nvSpPr>
        <p:spPr bwMode="auto">
          <a:xfrm>
            <a:off x="7696200" y="3856038"/>
            <a:ext cx="107950" cy="107950"/>
          </a:xfrm>
          <a:prstGeom prst="ellipse">
            <a:avLst/>
          </a:prstGeom>
          <a:solidFill>
            <a:srgbClr val="1E3ACC"/>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v-SE" altLang="sv-SE" sz="1800"/>
          </a:p>
        </p:txBody>
      </p:sp>
      <p:sp>
        <p:nvSpPr>
          <p:cNvPr id="9221" name="Rectangle 1032">
            <a:extLst>
              <a:ext uri="{FF2B5EF4-FFF2-40B4-BE49-F238E27FC236}">
                <a16:creationId xmlns:a16="http://schemas.microsoft.com/office/drawing/2014/main" id="{11045DFB-9C69-AC43-7910-1C086EB33763}"/>
              </a:ext>
            </a:extLst>
          </p:cNvPr>
          <p:cNvSpPr>
            <a:spLocks noChangeArrowheads="1"/>
          </p:cNvSpPr>
          <p:nvPr/>
        </p:nvSpPr>
        <p:spPr bwMode="auto">
          <a:xfrm>
            <a:off x="1991544" y="2132856"/>
            <a:ext cx="364522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4000" b="1" dirty="0"/>
              <a:t>4-kanten</a:t>
            </a:r>
            <a:r>
              <a:rPr lang="sv-SE" altLang="sv-SE" b="1" dirty="0"/>
              <a:t> </a:t>
            </a:r>
          </a:p>
          <a:p>
            <a:pPr eaLnBrk="1" hangingPunct="1">
              <a:spcBef>
                <a:spcPct val="0"/>
              </a:spcBef>
              <a:buFontTx/>
              <a:buNone/>
            </a:pPr>
            <a:r>
              <a:rPr lang="sv-SE" altLang="sv-SE" b="1" dirty="0"/>
              <a:t>150 000 invånare</a:t>
            </a:r>
          </a:p>
          <a:p>
            <a:pPr eaLnBrk="1" hangingPunct="1">
              <a:spcBef>
                <a:spcPct val="0"/>
              </a:spcBef>
              <a:buFontTx/>
              <a:buNone/>
            </a:pPr>
            <a:r>
              <a:rPr lang="sv-SE" altLang="sv-SE" b="1" dirty="0"/>
              <a:t>inom 6 mil</a:t>
            </a:r>
          </a:p>
        </p:txBody>
      </p:sp>
      <p:sp>
        <p:nvSpPr>
          <p:cNvPr id="9222" name="Rectangle 1033">
            <a:extLst>
              <a:ext uri="{FF2B5EF4-FFF2-40B4-BE49-F238E27FC236}">
                <a16:creationId xmlns:a16="http://schemas.microsoft.com/office/drawing/2014/main" id="{C416A5D1-2E7F-6586-20B5-3A9199137B3C}"/>
              </a:ext>
            </a:extLst>
          </p:cNvPr>
          <p:cNvSpPr>
            <a:spLocks noChangeArrowheads="1"/>
          </p:cNvSpPr>
          <p:nvPr/>
        </p:nvSpPr>
        <p:spPr bwMode="auto">
          <a:xfrm>
            <a:off x="8229600" y="3856038"/>
            <a:ext cx="5540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200"/>
              <a:t>Luleå</a:t>
            </a:r>
            <a:endParaRPr lang="sv-SE" altLang="sv-SE" sz="1200" baseline="30000"/>
          </a:p>
        </p:txBody>
      </p:sp>
      <p:sp>
        <p:nvSpPr>
          <p:cNvPr id="9223" name="Rectangle 1034">
            <a:extLst>
              <a:ext uri="{FF2B5EF4-FFF2-40B4-BE49-F238E27FC236}">
                <a16:creationId xmlns:a16="http://schemas.microsoft.com/office/drawing/2014/main" id="{B07500AF-7749-7F84-C204-BA45B4D656C0}"/>
              </a:ext>
            </a:extLst>
          </p:cNvPr>
          <p:cNvSpPr>
            <a:spLocks noChangeArrowheads="1"/>
          </p:cNvSpPr>
          <p:nvPr/>
        </p:nvSpPr>
        <p:spPr bwMode="auto">
          <a:xfrm>
            <a:off x="8001000" y="4084638"/>
            <a:ext cx="53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200"/>
              <a:t>Piteå</a:t>
            </a:r>
            <a:endParaRPr lang="sv-SE" altLang="sv-SE" sz="1200" baseline="30000"/>
          </a:p>
        </p:txBody>
      </p:sp>
      <p:sp>
        <p:nvSpPr>
          <p:cNvPr id="9224" name="Rectangle 1035">
            <a:extLst>
              <a:ext uri="{FF2B5EF4-FFF2-40B4-BE49-F238E27FC236}">
                <a16:creationId xmlns:a16="http://schemas.microsoft.com/office/drawing/2014/main" id="{5A3491A2-9B33-18CB-5FD2-9401BBC76F66}"/>
              </a:ext>
            </a:extLst>
          </p:cNvPr>
          <p:cNvSpPr>
            <a:spLocks noChangeArrowheads="1"/>
          </p:cNvSpPr>
          <p:nvPr/>
        </p:nvSpPr>
        <p:spPr bwMode="auto">
          <a:xfrm>
            <a:off x="8001000" y="3627438"/>
            <a:ext cx="62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200"/>
              <a:t>Boden</a:t>
            </a:r>
            <a:endParaRPr lang="sv-SE" altLang="sv-SE" sz="1200" b="1" baseline="30000"/>
          </a:p>
        </p:txBody>
      </p:sp>
      <p:sp>
        <p:nvSpPr>
          <p:cNvPr id="9225" name="Rectangle 1036">
            <a:extLst>
              <a:ext uri="{FF2B5EF4-FFF2-40B4-BE49-F238E27FC236}">
                <a16:creationId xmlns:a16="http://schemas.microsoft.com/office/drawing/2014/main" id="{CA5B0E98-AD15-BF24-7C34-7A1276329333}"/>
              </a:ext>
            </a:extLst>
          </p:cNvPr>
          <p:cNvSpPr>
            <a:spLocks noChangeArrowheads="1"/>
          </p:cNvSpPr>
          <p:nvPr/>
        </p:nvSpPr>
        <p:spPr bwMode="auto">
          <a:xfrm>
            <a:off x="7315200" y="3627438"/>
            <a:ext cx="715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1200"/>
              <a:t>Älvsbyn</a:t>
            </a:r>
            <a:endParaRPr lang="sv-SE" altLang="sv-SE" sz="1200" baseline="30000"/>
          </a:p>
        </p:txBody>
      </p:sp>
      <p:sp>
        <p:nvSpPr>
          <p:cNvPr id="9226" name="Rectangle 1037">
            <a:extLst>
              <a:ext uri="{FF2B5EF4-FFF2-40B4-BE49-F238E27FC236}">
                <a16:creationId xmlns:a16="http://schemas.microsoft.com/office/drawing/2014/main" id="{18375DC3-B048-E4B9-87AB-A2B32B8C2C21}"/>
              </a:ext>
            </a:extLst>
          </p:cNvPr>
          <p:cNvSpPr>
            <a:spLocks noChangeArrowheads="1"/>
          </p:cNvSpPr>
          <p:nvPr/>
        </p:nvSpPr>
        <p:spPr bwMode="auto">
          <a:xfrm>
            <a:off x="6816725" y="728663"/>
            <a:ext cx="1497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2000" b="1"/>
              <a:t>Norrbotten</a:t>
            </a:r>
            <a:endParaRPr lang="sv-SE" altLang="sv-SE" sz="2000" b="1" baseline="3000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10" descr="F:\större orginalbilder\Karta Älvsbyns kommun.jpg">
            <a:extLst>
              <a:ext uri="{FF2B5EF4-FFF2-40B4-BE49-F238E27FC236}">
                <a16:creationId xmlns:a16="http://schemas.microsoft.com/office/drawing/2014/main" id="{4DE5647B-7E8A-775A-7B1A-695E1E5F0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1125538"/>
            <a:ext cx="52514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a:extLst>
              <a:ext uri="{FF2B5EF4-FFF2-40B4-BE49-F238E27FC236}">
                <a16:creationId xmlns:a16="http://schemas.microsoft.com/office/drawing/2014/main" id="{E10A0BAC-BDD9-7E41-7736-C98AB77D352B}"/>
              </a:ext>
            </a:extLst>
          </p:cNvPr>
          <p:cNvSpPr>
            <a:spLocks noGrp="1" noChangeArrowheads="1"/>
          </p:cNvSpPr>
          <p:nvPr>
            <p:ph type="title"/>
          </p:nvPr>
        </p:nvSpPr>
        <p:spPr>
          <a:xfrm>
            <a:off x="1981200" y="76200"/>
            <a:ext cx="8229600" cy="1371600"/>
          </a:xfrm>
        </p:spPr>
        <p:txBody>
          <a:bodyPr/>
          <a:lstStyle/>
          <a:p>
            <a:pPr eaLnBrk="1" hangingPunct="1"/>
            <a:r>
              <a:rPr lang="sv-SE" altLang="sv-SE" sz="2800" dirty="0">
                <a:solidFill>
                  <a:schemeClr val="tx1"/>
                </a:solidFill>
              </a:rPr>
              <a:t>Älvsbyns kommun</a:t>
            </a:r>
            <a:endParaRPr lang="sv-SE" altLang="sv-SE" dirty="0">
              <a:solidFill>
                <a:schemeClr val="tx1"/>
              </a:solidFill>
            </a:endParaRPr>
          </a:p>
        </p:txBody>
      </p:sp>
      <p:sp>
        <p:nvSpPr>
          <p:cNvPr id="11268" name="Rectangle 7">
            <a:extLst>
              <a:ext uri="{FF2B5EF4-FFF2-40B4-BE49-F238E27FC236}">
                <a16:creationId xmlns:a16="http://schemas.microsoft.com/office/drawing/2014/main" id="{3B43A84A-BC78-257C-8E8E-9A76B45AF696}"/>
              </a:ext>
            </a:extLst>
          </p:cNvPr>
          <p:cNvSpPr>
            <a:spLocks noChangeArrowheads="1"/>
          </p:cNvSpPr>
          <p:nvPr/>
        </p:nvSpPr>
        <p:spPr bwMode="auto">
          <a:xfrm>
            <a:off x="4724400" y="990600"/>
            <a:ext cx="1915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v-SE" altLang="sv-SE" sz="2000" b="1" dirty="0"/>
              <a:t>Yta: 1.713 km</a:t>
            </a:r>
            <a:r>
              <a:rPr lang="sv-SE" altLang="sv-SE" sz="2000" b="1" baseline="30000" dirty="0"/>
              <a:t>2</a:t>
            </a:r>
            <a:endParaRPr lang="sv-SE" altLang="sv-SE" sz="2000" baseline="30000" dirty="0"/>
          </a:p>
        </p:txBody>
      </p:sp>
      <p:sp>
        <p:nvSpPr>
          <p:cNvPr id="11269" name="Rectangle 9">
            <a:extLst>
              <a:ext uri="{FF2B5EF4-FFF2-40B4-BE49-F238E27FC236}">
                <a16:creationId xmlns:a16="http://schemas.microsoft.com/office/drawing/2014/main" id="{B8B3F15C-9CC9-EB05-9AF8-1D8C92BDE3E3}"/>
              </a:ext>
            </a:extLst>
          </p:cNvPr>
          <p:cNvSpPr>
            <a:spLocks noChangeArrowheads="1"/>
          </p:cNvSpPr>
          <p:nvPr/>
        </p:nvSpPr>
        <p:spPr bwMode="auto">
          <a:xfrm>
            <a:off x="1905000" y="144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br>
              <a:rPr lang="sv-SE" altLang="sv-SE" sz="2800" b="1">
                <a:solidFill>
                  <a:schemeClr val="accent2"/>
                </a:solidFill>
              </a:rPr>
            </a:br>
            <a:br>
              <a:rPr lang="sv-SE" altLang="sv-SE" sz="3600" b="1">
                <a:solidFill>
                  <a:schemeClr val="accent2"/>
                </a:solidFill>
              </a:rPr>
            </a:br>
            <a:endParaRPr lang="sv-SE" altLang="sv-SE" sz="4400">
              <a:solidFill>
                <a:schemeClr val="tx2"/>
              </a:solidFil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C20E06E-EE72-B5B5-DD40-FF90F72025F8}"/>
              </a:ext>
            </a:extLst>
          </p:cNvPr>
          <p:cNvSpPr>
            <a:spLocks noGrp="1" noChangeArrowheads="1"/>
          </p:cNvSpPr>
          <p:nvPr>
            <p:ph type="title"/>
          </p:nvPr>
        </p:nvSpPr>
        <p:spPr>
          <a:xfrm>
            <a:off x="1905000" y="838200"/>
            <a:ext cx="8229600" cy="1143000"/>
          </a:xfrm>
        </p:spPr>
        <p:txBody>
          <a:bodyPr/>
          <a:lstStyle/>
          <a:p>
            <a:pPr eaLnBrk="1" hangingPunct="1"/>
            <a:r>
              <a:rPr lang="sv-SE" altLang="sv-SE" sz="2800" dirty="0">
                <a:solidFill>
                  <a:schemeClr val="tx1"/>
                </a:solidFill>
              </a:rPr>
              <a:t>Kommunen </a:t>
            </a:r>
            <a:br>
              <a:rPr lang="sv-SE" altLang="sv-SE" sz="2800" dirty="0">
                <a:solidFill>
                  <a:schemeClr val="tx1"/>
                </a:solidFill>
              </a:rPr>
            </a:br>
            <a:r>
              <a:rPr lang="sv-SE" altLang="sv-SE" sz="2000" dirty="0">
                <a:solidFill>
                  <a:schemeClr val="tx1"/>
                </a:solidFill>
              </a:rPr>
              <a:t> 7931 invånare (2022-09-30)</a:t>
            </a:r>
            <a:br>
              <a:rPr lang="sv-SE" altLang="sv-SE" sz="2800" dirty="0">
                <a:solidFill>
                  <a:schemeClr val="tx1"/>
                </a:solidFill>
              </a:rPr>
            </a:br>
            <a:r>
              <a:rPr lang="sv-SE" altLang="sv-SE" sz="2000" dirty="0">
                <a:solidFill>
                  <a:schemeClr val="tx1"/>
                </a:solidFill>
              </a:rPr>
              <a:t> ca 5000 i centralorten</a:t>
            </a:r>
            <a:endParaRPr lang="sv-SE" altLang="sv-SE" sz="2800" dirty="0">
              <a:solidFill>
                <a:schemeClr val="tx1"/>
              </a:solidFill>
            </a:endParaRPr>
          </a:p>
        </p:txBody>
      </p:sp>
      <p:pic>
        <p:nvPicPr>
          <p:cNvPr id="13315" name="Picture 4" descr="IMG_6521_hundberget (1920px)">
            <a:extLst>
              <a:ext uri="{FF2B5EF4-FFF2-40B4-BE49-F238E27FC236}">
                <a16:creationId xmlns:a16="http://schemas.microsoft.com/office/drawing/2014/main" id="{20FFB9CF-2D65-1E28-E72D-7DFA7B270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2276475"/>
            <a:ext cx="43275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IMG_0425-2(1024)">
            <a:extLst>
              <a:ext uri="{FF2B5EF4-FFF2-40B4-BE49-F238E27FC236}">
                <a16:creationId xmlns:a16="http://schemas.microsoft.com/office/drawing/2014/main" id="{C249AF22-74E0-4006-C1D2-1EBB0548501E}"/>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6096000" y="2276475"/>
            <a:ext cx="432911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94A319E8-F012-A8FE-78AB-3CF2CDBD53F4}"/>
              </a:ext>
            </a:extLst>
          </p:cNvPr>
          <p:cNvSpPr>
            <a:spLocks noChangeArrowheads="1"/>
          </p:cNvSpPr>
          <p:nvPr/>
        </p:nvSpPr>
        <p:spPr bwMode="auto">
          <a:xfrm>
            <a:off x="2057400" y="5334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sv-SE" altLang="sv-SE" sz="2800" b="1" dirty="0"/>
              <a:t>År 1539</a:t>
            </a:r>
            <a:endParaRPr lang="sv-SE" altLang="sv-SE" sz="8000" dirty="0"/>
          </a:p>
        </p:txBody>
      </p:sp>
      <p:sp>
        <p:nvSpPr>
          <p:cNvPr id="15363" name="Text Box 5">
            <a:extLst>
              <a:ext uri="{FF2B5EF4-FFF2-40B4-BE49-F238E27FC236}">
                <a16:creationId xmlns:a16="http://schemas.microsoft.com/office/drawing/2014/main" id="{E167E70D-81AA-821E-112C-3BE7318B3B22}"/>
              </a:ext>
            </a:extLst>
          </p:cNvPr>
          <p:cNvSpPr txBox="1">
            <a:spLocks noChangeArrowheads="1"/>
          </p:cNvSpPr>
          <p:nvPr/>
        </p:nvSpPr>
        <p:spPr bwMode="auto">
          <a:xfrm>
            <a:off x="4800600" y="1143000"/>
            <a:ext cx="2895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sv-SE" altLang="sv-SE" sz="2000" b="1" dirty="0"/>
              <a:t>Mikael Ålänning</a:t>
            </a:r>
          </a:p>
          <a:p>
            <a:pPr eaLnBrk="1" hangingPunct="1">
              <a:spcBef>
                <a:spcPct val="50000"/>
              </a:spcBef>
              <a:buFontTx/>
              <a:buNone/>
            </a:pPr>
            <a:r>
              <a:rPr lang="sv-SE" altLang="sv-SE" sz="2000" b="1" dirty="0"/>
              <a:t>3 rökar i Älvsbyn</a:t>
            </a:r>
            <a:br>
              <a:rPr lang="sv-SE" altLang="sv-SE" sz="2000" b="1" dirty="0"/>
            </a:br>
            <a:r>
              <a:rPr lang="sv-SE" altLang="sv-SE" sz="2000" b="1" dirty="0"/>
              <a:t>7 rökar i Vistträsk</a:t>
            </a:r>
          </a:p>
        </p:txBody>
      </p:sp>
      <p:pic>
        <p:nvPicPr>
          <p:cNvPr id="15364" name="Picture 8" descr="IMG_3353_juni_falkberget_muskus (1920px)">
            <a:extLst>
              <a:ext uri="{FF2B5EF4-FFF2-40B4-BE49-F238E27FC236}">
                <a16:creationId xmlns:a16="http://schemas.microsoft.com/office/drawing/2014/main" id="{42FD1353-CCAC-6D36-8618-AB094163B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14600"/>
            <a:ext cx="46482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4" descr="IMG_0425-2(1024)">
            <a:extLst>
              <a:ext uri="{FF2B5EF4-FFF2-40B4-BE49-F238E27FC236}">
                <a16:creationId xmlns:a16="http://schemas.microsoft.com/office/drawing/2014/main" id="{23494BD0-56D5-C7F4-D5D5-E7F83C095109}"/>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352800" y="1676400"/>
            <a:ext cx="5486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7">
            <a:extLst>
              <a:ext uri="{FF2B5EF4-FFF2-40B4-BE49-F238E27FC236}">
                <a16:creationId xmlns:a16="http://schemas.microsoft.com/office/drawing/2014/main" id="{3BCE4A71-7A3A-4611-DF77-E0D697D26903}"/>
              </a:ext>
            </a:extLst>
          </p:cNvPr>
          <p:cNvSpPr>
            <a:spLocks noChangeArrowheads="1"/>
          </p:cNvSpPr>
          <p:nvPr/>
        </p:nvSpPr>
        <p:spPr bwMode="auto">
          <a:xfrm>
            <a:off x="19050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sv-SE" altLang="sv-SE" sz="2800" b="1" dirty="0"/>
              <a:t>Kommun sedan år 1874</a:t>
            </a:r>
            <a:endParaRPr lang="sv-SE" altLang="sv-SE" sz="4400" dirty="0"/>
          </a:p>
        </p:txBody>
      </p:sp>
    </p:spTree>
  </p:cSld>
  <p:clrMapOvr>
    <a:masterClrMapping/>
  </p:clrMapOvr>
  <p:transition/>
</p:sld>
</file>

<file path=ppt/theme/theme1.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3576</TotalTime>
  <Words>692</Words>
  <Application>Microsoft Office PowerPoint</Application>
  <PresentationFormat>Bredbild</PresentationFormat>
  <Paragraphs>84</Paragraphs>
  <Slides>27</Slides>
  <Notes>24</Notes>
  <HiddenSlides>6</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27</vt:i4>
      </vt:variant>
    </vt:vector>
  </HeadingPairs>
  <TitlesOfParts>
    <vt:vector size="31" baseType="lpstr">
      <vt:lpstr>Arial</vt:lpstr>
      <vt:lpstr>Palatino</vt:lpstr>
      <vt:lpstr>Times New Roman</vt:lpstr>
      <vt:lpstr>Standardformgivning</vt:lpstr>
      <vt:lpstr>Välkommen till Älvsbyns kommun</vt:lpstr>
      <vt:lpstr>Peter Lundberg</vt:lpstr>
      <vt:lpstr>PowerPoint-presentation</vt:lpstr>
      <vt:lpstr>PowerPoint-presentation</vt:lpstr>
      <vt:lpstr>PowerPoint-presentation</vt:lpstr>
      <vt:lpstr>Älvsbyns kommun</vt:lpstr>
      <vt:lpstr>Kommunen   7931 invånare (2022-09-30)  ca 5000 i centralorten</vt:lpstr>
      <vt:lpstr>PowerPoint-presentation</vt:lpstr>
      <vt:lpstr>PowerPoint-presentation</vt:lpstr>
      <vt:lpstr>Kommunens uppdrag   Kommunerna är skyldiga att ha vissa verksamheter enligt lag. Andra verksamheter är frivilliga och beslutas av lokalpolitikerna.</vt:lpstr>
      <vt:lpstr>Arbeta på Älvsbyns kommun  Bemanningsenheten (öppet 10.30-14.30)  Uppehållstillstånd Arbetstillstånd Viktigt med det svenska språket både muntligt och skriftligt (på grund av mycket dokumentation)</vt:lpstr>
      <vt:lpstr>Äldreomsorg 2077 personer 65+ (31 december 2014)</vt:lpstr>
      <vt:lpstr>Äldreomsorg 2077 personer 65+ (31 december 2014)</vt:lpstr>
      <vt:lpstr>Skola 1229 personer 0-14 år (31 december 2014)</vt:lpstr>
      <vt:lpstr>Aktiv föreningsverksamhet 114 föreningar</vt:lpstr>
      <vt:lpstr>Centrumhandel  storgatan Älvsbyn</vt:lpstr>
      <vt:lpstr>Tillsammans  utvecklar vi….  </vt:lpstr>
      <vt:lpstr>Entreprenörskap  Länstopp inom nyföretagande Länstopp inom ung företagsamhet Sverigetopp inom kvinnligt företagande Livskraftigt näringsliv med över 800 aktiva företag Flest företag per person i Sverige </vt:lpstr>
      <vt:lpstr>Starka företag  vuxit fram på orten</vt:lpstr>
      <vt:lpstr>Biltest 10000 gästnätter/år</vt:lpstr>
      <vt:lpstr>Vidsel Test Range (RFN) testverksamhet</vt:lpstr>
      <vt:lpstr>Filminspelning ex. Jägarna En enkel till Antibes Isdraken The Hour of the Lynx Hypnotisören A Christmoose Story</vt:lpstr>
      <vt:lpstr>Storforsen  Norra Europas  största obundna fors 150 000 besökare/år</vt:lpstr>
      <vt:lpstr>Gruvan i Aitik, Gällivare Boliden</vt:lpstr>
      <vt:lpstr>Gruva i Laver, Älvsbyn Boliden</vt:lpstr>
      <vt:lpstr>Älvsbyns datacentersite Nyfors 50 fotbollsplaner ström finns för 10 Älvsbyn till 200 datacenter behövs i Europa närmaste 5 åren värdsbehov 2003 = 5 exabyte, 2014 = 5 exabyte var 10:e minut</vt:lpstr>
      <vt:lpstr>Frågor? och Tack!</vt:lpstr>
    </vt:vector>
  </TitlesOfParts>
  <Company>Granströms Utveckling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Styrkor</dc:title>
  <dc:creator>Robert Granström</dc:creator>
  <cp:lastModifiedBy>Peter Lundberg</cp:lastModifiedBy>
  <cp:revision>169</cp:revision>
  <cp:lastPrinted>2009-07-27T05:56:58Z</cp:lastPrinted>
  <dcterms:created xsi:type="dcterms:W3CDTF">2009-06-16T07:08:22Z</dcterms:created>
  <dcterms:modified xsi:type="dcterms:W3CDTF">2023-02-15T21:03:48Z</dcterms:modified>
</cp:coreProperties>
</file>